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66" r:id="rId5"/>
    <p:sldId id="259" r:id="rId6"/>
    <p:sldId id="260" r:id="rId7"/>
    <p:sldId id="262" r:id="rId8"/>
    <p:sldId id="265" r:id="rId9"/>
    <p:sldId id="267" r:id="rId10"/>
    <p:sldId id="268" r:id="rId11"/>
    <p:sldId id="263" r:id="rId12"/>
    <p:sldId id="261" r:id="rId13"/>
    <p:sldId id="264" r:id="rId14"/>
    <p:sldId id="269" r:id="rId15"/>
    <p:sldId id="270" r:id="rId16"/>
    <p:sldId id="271" r:id="rId17"/>
    <p:sldId id="272" r:id="rId18"/>
    <p:sldId id="273" r:id="rId19"/>
    <p:sldId id="274" r:id="rId20"/>
    <p:sldId id="275" r:id="rId21"/>
  </p:sldIdLst>
  <p:sldSz cx="12192000" cy="6858000"/>
  <p:notesSz cx="7102475" cy="9388475"/>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de Windows" initials="UdW" lastIdx="1" clrIdx="0">
    <p:extLst>
      <p:ext uri="{19B8F6BF-5375-455C-9EA6-DF929625EA0E}">
        <p15:presenceInfo xmlns:p15="http://schemas.microsoft.com/office/powerpoint/2012/main" userId="Usuario de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16" autoAdjust="0"/>
  </p:normalViewPr>
  <p:slideViewPr>
    <p:cSldViewPr snapToGrid="0">
      <p:cViewPr varScale="1">
        <p:scale>
          <a:sx n="64" d="100"/>
          <a:sy n="64" d="100"/>
        </p:scale>
        <p:origin x="9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3077739" cy="471054"/>
          </a:xfrm>
          <a:prstGeom prst="rect">
            <a:avLst/>
          </a:prstGeom>
        </p:spPr>
        <p:txBody>
          <a:bodyPr vert="horz" lIns="94229" tIns="47114" rIns="94229" bIns="47114" rtlCol="0"/>
          <a:lstStyle>
            <a:lvl1pPr algn="l">
              <a:defRPr sz="1200"/>
            </a:lvl1pPr>
          </a:lstStyle>
          <a:p>
            <a:endParaRPr lang="es-AR"/>
          </a:p>
        </p:txBody>
      </p:sp>
      <p:sp>
        <p:nvSpPr>
          <p:cNvPr id="3" name="Marcador de fecha 2"/>
          <p:cNvSpPr>
            <a:spLocks noGrp="1"/>
          </p:cNvSpPr>
          <p:nvPr>
            <p:ph type="dt" sz="quarter" idx="1"/>
          </p:nvPr>
        </p:nvSpPr>
        <p:spPr>
          <a:xfrm>
            <a:off x="4023093" y="1"/>
            <a:ext cx="3077739" cy="471054"/>
          </a:xfrm>
          <a:prstGeom prst="rect">
            <a:avLst/>
          </a:prstGeom>
        </p:spPr>
        <p:txBody>
          <a:bodyPr vert="horz" lIns="94229" tIns="47114" rIns="94229" bIns="47114" rtlCol="0"/>
          <a:lstStyle>
            <a:lvl1pPr algn="r">
              <a:defRPr sz="1200"/>
            </a:lvl1pPr>
          </a:lstStyle>
          <a:p>
            <a:fld id="{187278CD-B281-42E6-8BBA-EDC552272B4D}" type="datetimeFigureOut">
              <a:rPr lang="es-AR" smtClean="0"/>
              <a:t>10/5/2019</a:t>
            </a:fld>
            <a:endParaRPr lang="es-AR"/>
          </a:p>
        </p:txBody>
      </p:sp>
      <p:sp>
        <p:nvSpPr>
          <p:cNvPr id="4" name="Marcador de pie de página 3"/>
          <p:cNvSpPr>
            <a:spLocks noGrp="1"/>
          </p:cNvSpPr>
          <p:nvPr>
            <p:ph type="ftr" sz="quarter" idx="2"/>
          </p:nvPr>
        </p:nvSpPr>
        <p:spPr>
          <a:xfrm>
            <a:off x="1" y="8917422"/>
            <a:ext cx="3077739" cy="471053"/>
          </a:xfrm>
          <a:prstGeom prst="rect">
            <a:avLst/>
          </a:prstGeom>
        </p:spPr>
        <p:txBody>
          <a:bodyPr vert="horz" lIns="94229" tIns="47114" rIns="94229" bIns="47114" rtlCol="0" anchor="b"/>
          <a:lstStyle>
            <a:lvl1pPr algn="l">
              <a:defRPr sz="1200"/>
            </a:lvl1pPr>
          </a:lstStyle>
          <a:p>
            <a:endParaRPr lang="es-AR"/>
          </a:p>
        </p:txBody>
      </p:sp>
      <p:sp>
        <p:nvSpPr>
          <p:cNvPr id="5" name="Marcador de número de diapositiva 4"/>
          <p:cNvSpPr>
            <a:spLocks noGrp="1"/>
          </p:cNvSpPr>
          <p:nvPr>
            <p:ph type="sldNum" sz="quarter" idx="3"/>
          </p:nvPr>
        </p:nvSpPr>
        <p:spPr>
          <a:xfrm>
            <a:off x="4023093" y="8917422"/>
            <a:ext cx="3077739" cy="471053"/>
          </a:xfrm>
          <a:prstGeom prst="rect">
            <a:avLst/>
          </a:prstGeom>
        </p:spPr>
        <p:txBody>
          <a:bodyPr vert="horz" lIns="94229" tIns="47114" rIns="94229" bIns="47114" rtlCol="0" anchor="b"/>
          <a:lstStyle>
            <a:lvl1pPr algn="r">
              <a:defRPr sz="1200"/>
            </a:lvl1pPr>
          </a:lstStyle>
          <a:p>
            <a:fld id="{257151B8-B979-4470-B388-607963790743}" type="slidenum">
              <a:rPr lang="es-AR" smtClean="0"/>
              <a:t>‹Nº›</a:t>
            </a:fld>
            <a:endParaRPr lang="es-AR"/>
          </a:p>
        </p:txBody>
      </p:sp>
    </p:spTree>
    <p:extLst>
      <p:ext uri="{BB962C8B-B14F-4D97-AF65-F5344CB8AC3E}">
        <p14:creationId xmlns:p14="http://schemas.microsoft.com/office/powerpoint/2010/main" val="1907924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3077739" cy="471054"/>
          </a:xfrm>
          <a:prstGeom prst="rect">
            <a:avLst/>
          </a:prstGeom>
        </p:spPr>
        <p:txBody>
          <a:bodyPr vert="horz" lIns="94229" tIns="47114" rIns="94229" bIns="47114" rtlCol="0"/>
          <a:lstStyle>
            <a:lvl1pPr algn="l">
              <a:defRPr sz="1200"/>
            </a:lvl1pPr>
          </a:lstStyle>
          <a:p>
            <a:endParaRPr lang="es-AR"/>
          </a:p>
        </p:txBody>
      </p:sp>
      <p:sp>
        <p:nvSpPr>
          <p:cNvPr id="3" name="Marcador de fecha 2"/>
          <p:cNvSpPr>
            <a:spLocks noGrp="1"/>
          </p:cNvSpPr>
          <p:nvPr>
            <p:ph type="dt" idx="1"/>
          </p:nvPr>
        </p:nvSpPr>
        <p:spPr>
          <a:xfrm>
            <a:off x="4023093" y="1"/>
            <a:ext cx="3077739" cy="471054"/>
          </a:xfrm>
          <a:prstGeom prst="rect">
            <a:avLst/>
          </a:prstGeom>
        </p:spPr>
        <p:txBody>
          <a:bodyPr vert="horz" lIns="94229" tIns="47114" rIns="94229" bIns="47114" rtlCol="0"/>
          <a:lstStyle>
            <a:lvl1pPr algn="r">
              <a:defRPr sz="1200"/>
            </a:lvl1pPr>
          </a:lstStyle>
          <a:p>
            <a:fld id="{CF5013C8-6116-4B1F-BE20-CB5F47763DE8}" type="datetimeFigureOut">
              <a:rPr lang="es-AR" smtClean="0"/>
              <a:t>10/5/2019</a:t>
            </a:fld>
            <a:endParaRPr lang="es-AR"/>
          </a:p>
        </p:txBody>
      </p:sp>
      <p:sp>
        <p:nvSpPr>
          <p:cNvPr id="4" name="Marcador de imagen de diapositiva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s-AR"/>
          </a:p>
        </p:txBody>
      </p:sp>
      <p:sp>
        <p:nvSpPr>
          <p:cNvPr id="5" name="Marcador de notas 4"/>
          <p:cNvSpPr>
            <a:spLocks noGrp="1"/>
          </p:cNvSpPr>
          <p:nvPr>
            <p:ph type="body" sz="quarter" idx="3"/>
          </p:nvPr>
        </p:nvSpPr>
        <p:spPr>
          <a:xfrm>
            <a:off x="710248" y="4518203"/>
            <a:ext cx="5681980" cy="3696713"/>
          </a:xfrm>
          <a:prstGeom prst="rect">
            <a:avLst/>
          </a:prstGeom>
        </p:spPr>
        <p:txBody>
          <a:bodyPr vert="horz" lIns="94229" tIns="47114" rIns="94229" bIns="47114"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1" y="8917422"/>
            <a:ext cx="3077739" cy="471053"/>
          </a:xfrm>
          <a:prstGeom prst="rect">
            <a:avLst/>
          </a:prstGeom>
        </p:spPr>
        <p:txBody>
          <a:bodyPr vert="horz" lIns="94229" tIns="47114" rIns="94229" bIns="47114"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4023093" y="8917422"/>
            <a:ext cx="3077739" cy="471053"/>
          </a:xfrm>
          <a:prstGeom prst="rect">
            <a:avLst/>
          </a:prstGeom>
        </p:spPr>
        <p:txBody>
          <a:bodyPr vert="horz" lIns="94229" tIns="47114" rIns="94229" bIns="47114" rtlCol="0" anchor="b"/>
          <a:lstStyle>
            <a:lvl1pPr algn="r">
              <a:defRPr sz="1200"/>
            </a:lvl1pPr>
          </a:lstStyle>
          <a:p>
            <a:fld id="{72CD8F35-3E6D-4F42-82BF-6465BA0C3AF9}" type="slidenum">
              <a:rPr lang="es-AR" smtClean="0"/>
              <a:t>‹Nº›</a:t>
            </a:fld>
            <a:endParaRPr lang="es-AR"/>
          </a:p>
        </p:txBody>
      </p:sp>
    </p:spTree>
    <p:extLst>
      <p:ext uri="{BB962C8B-B14F-4D97-AF65-F5344CB8AC3E}">
        <p14:creationId xmlns:p14="http://schemas.microsoft.com/office/powerpoint/2010/main" val="2726345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2CD8F35-3E6D-4F42-82BF-6465BA0C3AF9}" type="slidenum">
              <a:rPr lang="es-AR" smtClean="0"/>
              <a:t>3</a:t>
            </a:fld>
            <a:endParaRPr lang="es-AR"/>
          </a:p>
        </p:txBody>
      </p:sp>
    </p:spTree>
    <p:extLst>
      <p:ext uri="{BB962C8B-B14F-4D97-AF65-F5344CB8AC3E}">
        <p14:creationId xmlns:p14="http://schemas.microsoft.com/office/powerpoint/2010/main" val="2099091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2CD8F35-3E6D-4F42-82BF-6465BA0C3AF9}" type="slidenum">
              <a:rPr lang="es-AR" smtClean="0"/>
              <a:t>12</a:t>
            </a:fld>
            <a:endParaRPr lang="es-AR"/>
          </a:p>
        </p:txBody>
      </p:sp>
    </p:spTree>
    <p:extLst>
      <p:ext uri="{BB962C8B-B14F-4D97-AF65-F5344CB8AC3E}">
        <p14:creationId xmlns:p14="http://schemas.microsoft.com/office/powerpoint/2010/main" val="199670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480DECF-26D0-41CA-80CC-843294651BE7}" type="datetimeFigureOut">
              <a:rPr lang="es-AR" smtClean="0"/>
              <a:t>10/5/2019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3412626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80DECF-26D0-41CA-80CC-843294651BE7}" type="datetimeFigureOut">
              <a:rPr lang="es-AR" smtClean="0"/>
              <a:t>10/5/2019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126232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80DECF-26D0-41CA-80CC-843294651BE7}" type="datetimeFigureOut">
              <a:rPr lang="es-AR" smtClean="0"/>
              <a:t>10/5/2019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2334339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80DECF-26D0-41CA-80CC-843294651BE7}" type="datetimeFigureOut">
              <a:rPr lang="es-AR" smtClean="0"/>
              <a:t>10/5/2019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593595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480DECF-26D0-41CA-80CC-843294651BE7}" type="datetimeFigureOut">
              <a:rPr lang="es-AR" smtClean="0"/>
              <a:t>10/5/2019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120090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480DECF-26D0-41CA-80CC-843294651BE7}" type="datetimeFigureOut">
              <a:rPr lang="es-AR" smtClean="0"/>
              <a:t>10/5/2019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242291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9"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1"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480DECF-26D0-41CA-80CC-843294651BE7}" type="datetimeFigureOut">
              <a:rPr lang="es-AR" smtClean="0"/>
              <a:t>10/5/2019</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4287273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480DECF-26D0-41CA-80CC-843294651BE7}" type="datetimeFigureOut">
              <a:rPr lang="es-AR" smtClean="0"/>
              <a:t>10/5/2019</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1784902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0DECF-26D0-41CA-80CC-843294651BE7}" type="datetimeFigureOut">
              <a:rPr lang="es-AR" smtClean="0"/>
              <a:t>10/5/2019</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107322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480DECF-26D0-41CA-80CC-843294651BE7}" type="datetimeFigureOut">
              <a:rPr lang="es-AR" smtClean="0"/>
              <a:t>10/5/2019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392348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480DECF-26D0-41CA-80CC-843294651BE7}" type="datetimeFigureOut">
              <a:rPr lang="es-AR" smtClean="0"/>
              <a:t>10/5/2019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48B6073-AABF-43C7-8624-A129FE50C8B9}" type="slidenum">
              <a:rPr lang="es-AR" smtClean="0"/>
              <a:t>‹Nº›</a:t>
            </a:fld>
            <a:endParaRPr lang="es-AR"/>
          </a:p>
        </p:txBody>
      </p:sp>
    </p:spTree>
    <p:extLst>
      <p:ext uri="{BB962C8B-B14F-4D97-AF65-F5344CB8AC3E}">
        <p14:creationId xmlns:p14="http://schemas.microsoft.com/office/powerpoint/2010/main" val="1486909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0DECF-26D0-41CA-80CC-843294651BE7}" type="datetimeFigureOut">
              <a:rPr lang="es-AR" smtClean="0"/>
              <a:t>10/5/2019</a:t>
            </a:fld>
            <a:endParaRPr lang="es-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8B6073-AABF-43C7-8624-A129FE50C8B9}" type="slidenum">
              <a:rPr lang="es-AR" smtClean="0"/>
              <a:t>‹Nº›</a:t>
            </a:fld>
            <a:endParaRPr lang="es-AR"/>
          </a:p>
        </p:txBody>
      </p:sp>
    </p:spTree>
    <p:extLst>
      <p:ext uri="{BB962C8B-B14F-4D97-AF65-F5344CB8AC3E}">
        <p14:creationId xmlns:p14="http://schemas.microsoft.com/office/powerpoint/2010/main" val="33815021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12201995" cy="6858000"/>
          </a:xfrm>
          <a:prstGeom prst="rect">
            <a:avLst/>
          </a:prstGeom>
        </p:spPr>
      </p:pic>
      <p:sp>
        <p:nvSpPr>
          <p:cNvPr id="8" name="CuadroTexto 7"/>
          <p:cNvSpPr txBox="1"/>
          <p:nvPr/>
        </p:nvSpPr>
        <p:spPr>
          <a:xfrm>
            <a:off x="397240" y="2363584"/>
            <a:ext cx="11387529" cy="1569660"/>
          </a:xfrm>
          <a:prstGeom prst="rect">
            <a:avLst/>
          </a:prstGeom>
          <a:noFill/>
        </p:spPr>
        <p:txBody>
          <a:bodyPr wrap="square" rtlCol="0">
            <a:spAutoFit/>
          </a:bodyPr>
          <a:lstStyle/>
          <a:p>
            <a:r>
              <a:rPr lang="es-AR" sz="9600" i="1" dirty="0"/>
              <a:t>Llamados a Interceder</a:t>
            </a:r>
          </a:p>
        </p:txBody>
      </p:sp>
    </p:spTree>
    <p:extLst>
      <p:ext uri="{BB962C8B-B14F-4D97-AF65-F5344CB8AC3E}">
        <p14:creationId xmlns:p14="http://schemas.microsoft.com/office/powerpoint/2010/main" val="1581637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434715" y="787263"/>
            <a:ext cx="8079697" cy="5509200"/>
          </a:xfrm>
          <a:prstGeom prst="rect">
            <a:avLst/>
          </a:prstGeom>
          <a:noFill/>
        </p:spPr>
        <p:txBody>
          <a:bodyPr wrap="square" rtlCol="0">
            <a:spAutoFit/>
          </a:bodyPr>
          <a:lstStyle/>
          <a:p>
            <a:r>
              <a:rPr lang="es-MX" sz="3200" b="1" i="1" dirty="0" smtClean="0">
                <a:latin typeface="Arial" panose="020B0604020202020204" pitchFamily="34" charset="0"/>
                <a:cs typeface="Arial" panose="020B0604020202020204" pitchFamily="34" charset="0"/>
              </a:rPr>
              <a:t>6-</a:t>
            </a:r>
            <a:r>
              <a:rPr lang="es-MX" sz="3200" i="1" dirty="0" smtClean="0">
                <a:latin typeface="Arial" panose="020B0604020202020204" pitchFamily="34" charset="0"/>
                <a:cs typeface="Arial" panose="020B0604020202020204" pitchFamily="34" charset="0"/>
              </a:rPr>
              <a:t>Interceder con la </a:t>
            </a:r>
            <a:r>
              <a:rPr lang="es-MX" sz="3200" b="1" i="1" dirty="0" smtClean="0">
                <a:latin typeface="Arial" panose="020B0604020202020204" pitchFamily="34" charset="0"/>
                <a:cs typeface="Arial" panose="020B0604020202020204" pitchFamily="34" charset="0"/>
              </a:rPr>
              <a:t>PALABRA DE DIOS</a:t>
            </a:r>
          </a:p>
          <a:p>
            <a:endParaRPr lang="es-MX" sz="3200" b="1" i="1" dirty="0">
              <a:latin typeface="Arial" panose="020B0604020202020204" pitchFamily="34" charset="0"/>
              <a:cs typeface="Arial" panose="020B0604020202020204" pitchFamily="34" charset="0"/>
            </a:endParaRPr>
          </a:p>
          <a:p>
            <a:pPr algn="just"/>
            <a:r>
              <a:rPr lang="es-MX" sz="3200" i="1" dirty="0" smtClean="0">
                <a:latin typeface="Arial" panose="020B0604020202020204" pitchFamily="34" charset="0"/>
                <a:cs typeface="Arial" panose="020B0604020202020204" pitchFamily="34" charset="0"/>
              </a:rPr>
              <a:t>Desde tu niñez conoces las sagradas escrituras. </a:t>
            </a:r>
            <a:r>
              <a:rPr lang="es-MX" sz="3200" i="1" u="sng" dirty="0" smtClean="0">
                <a:latin typeface="Arial" panose="020B0604020202020204" pitchFamily="34" charset="0"/>
                <a:cs typeface="Arial" panose="020B0604020202020204" pitchFamily="34" charset="0"/>
              </a:rPr>
              <a:t>Ellas te darán la sabiduría </a:t>
            </a:r>
            <a:r>
              <a:rPr lang="es-MX" sz="3200" i="1" dirty="0" smtClean="0">
                <a:latin typeface="Arial" panose="020B0604020202020204" pitchFamily="34" charset="0"/>
                <a:cs typeface="Arial" panose="020B0604020202020204" pitchFamily="34" charset="0"/>
              </a:rPr>
              <a:t>que lleva a la salvación, mediante la fe en Cristo Jesús. Todos los textos están inspirados por Dios y son útiles para enseñar, para rebatir, para corregir, para guiar en el bien. </a:t>
            </a:r>
            <a:r>
              <a:rPr lang="es-MX" sz="3200" i="1" u="sng" dirty="0" smtClean="0">
                <a:latin typeface="Arial" panose="020B0604020202020204" pitchFamily="34" charset="0"/>
                <a:cs typeface="Arial" panose="020B0604020202020204" pitchFamily="34" charset="0"/>
              </a:rPr>
              <a:t>La Escritura hace perfecto al hombre de Dios y lo deja preparado para cualquier empresa. (2 Tim 3, 15-17)</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5076" y="1882140"/>
            <a:ext cx="2945274" cy="3319445"/>
          </a:xfrm>
          <a:prstGeom prst="rect">
            <a:avLst/>
          </a:prstGeom>
        </p:spPr>
      </p:pic>
    </p:spTree>
    <p:extLst>
      <p:ext uri="{BB962C8B-B14F-4D97-AF65-F5344CB8AC3E}">
        <p14:creationId xmlns:p14="http://schemas.microsoft.com/office/powerpoint/2010/main" val="2854041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uadroTexto 2"/>
          <p:cNvSpPr txBox="1"/>
          <p:nvPr/>
        </p:nvSpPr>
        <p:spPr>
          <a:xfrm>
            <a:off x="700790" y="2330573"/>
            <a:ext cx="10790419" cy="1846659"/>
          </a:xfrm>
          <a:prstGeom prst="rect">
            <a:avLst/>
          </a:prstGeom>
          <a:noFill/>
        </p:spPr>
        <p:txBody>
          <a:bodyPr wrap="square" rtlCol="0">
            <a:spAutoFit/>
          </a:bodyPr>
          <a:lstStyle/>
          <a:p>
            <a:r>
              <a:rPr lang="es-AR" sz="9600" i="1" dirty="0" smtClean="0">
                <a:cs typeface="Arial" panose="020B0604020202020204" pitchFamily="34" charset="0"/>
              </a:rPr>
              <a:t>Intercesión Profética</a:t>
            </a:r>
          </a:p>
          <a:p>
            <a:endParaRPr lang="es-AR" dirty="0"/>
          </a:p>
        </p:txBody>
      </p:sp>
    </p:spTree>
    <p:extLst>
      <p:ext uri="{BB962C8B-B14F-4D97-AF65-F5344CB8AC3E}">
        <p14:creationId xmlns:p14="http://schemas.microsoft.com/office/powerpoint/2010/main" val="3941659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14792" y="179882"/>
            <a:ext cx="11707319" cy="6494085"/>
          </a:xfrm>
          <a:prstGeom prst="rect">
            <a:avLst/>
          </a:prstGeom>
          <a:noFill/>
        </p:spPr>
        <p:txBody>
          <a:bodyPr wrap="square" rtlCol="0">
            <a:spAutoFit/>
          </a:bodyPr>
          <a:lstStyle/>
          <a:p>
            <a:r>
              <a:rPr lang="es-AR" sz="3200" b="1" i="1" dirty="0" smtClean="0">
                <a:latin typeface="Arial" panose="020B0604020202020204" pitchFamily="34" charset="0"/>
                <a:cs typeface="Arial" panose="020B0604020202020204" pitchFamily="34" charset="0"/>
              </a:rPr>
              <a:t>INTERCESIÓN PROFÉTICA</a:t>
            </a:r>
          </a:p>
          <a:p>
            <a:endParaRPr lang="es-AR" sz="3200" b="1" i="1" dirty="0" smtClean="0">
              <a:latin typeface="Arial" panose="020B0604020202020204" pitchFamily="34" charset="0"/>
              <a:cs typeface="Arial" panose="020B0604020202020204" pitchFamily="34" charset="0"/>
            </a:endParaRPr>
          </a:p>
          <a:p>
            <a:pPr algn="just"/>
            <a:r>
              <a:rPr lang="es-AR" sz="3200" i="1" dirty="0" smtClean="0">
                <a:latin typeface="Arial" panose="020B0604020202020204" pitchFamily="34" charset="0"/>
                <a:cs typeface="Arial" panose="020B0604020202020204" pitchFamily="34" charset="0"/>
              </a:rPr>
              <a:t>Lo que se entiende por intercesión profética es la intercesión en conformidad con las cargas que están </a:t>
            </a:r>
            <a:r>
              <a:rPr lang="es-AR" sz="3200" b="1" i="1" u="sng" dirty="0" smtClean="0">
                <a:latin typeface="Arial" panose="020B0604020202020204" pitchFamily="34" charset="0"/>
                <a:cs typeface="Arial" panose="020B0604020202020204" pitchFamily="34" charset="0"/>
              </a:rPr>
              <a:t>en el corazón de Dios</a:t>
            </a:r>
            <a:r>
              <a:rPr lang="es-AR" sz="3200" i="1" dirty="0" smtClean="0">
                <a:latin typeface="Arial" panose="020B0604020202020204" pitchFamily="34" charset="0"/>
                <a:cs typeface="Arial" panose="020B0604020202020204" pitchFamily="34" charset="0"/>
              </a:rPr>
              <a:t>.</a:t>
            </a:r>
            <a:endParaRPr lang="es-AR" sz="3200" i="1" dirty="0">
              <a:latin typeface="Arial" panose="020B0604020202020204" pitchFamily="34" charset="0"/>
              <a:cs typeface="Arial" panose="020B0604020202020204" pitchFamily="34" charset="0"/>
            </a:endParaRPr>
          </a:p>
          <a:p>
            <a:pPr algn="just"/>
            <a:r>
              <a:rPr lang="es-AR" sz="3200" i="1" dirty="0" smtClean="0">
                <a:latin typeface="Arial" panose="020B0604020202020204" pitchFamily="34" charset="0"/>
                <a:cs typeface="Arial" panose="020B0604020202020204" pitchFamily="34" charset="0"/>
              </a:rPr>
              <a:t>Tener una visión profética significa entender lo que Dios esta haciendo hoy en día, lo cual tiene un peso importante en sus </a:t>
            </a:r>
            <a:r>
              <a:rPr lang="es-AR" sz="3200" i="1" u="sng" dirty="0" smtClean="0">
                <a:latin typeface="Arial" panose="020B0604020202020204" pitchFamily="34" charset="0"/>
                <a:cs typeface="Arial" panose="020B0604020202020204" pitchFamily="34" charset="0"/>
              </a:rPr>
              <a:t>propósitos divinos para la construcción del </a:t>
            </a:r>
            <a:r>
              <a:rPr lang="es-AR" sz="3200" b="1" i="1" u="sng" dirty="0" smtClean="0">
                <a:latin typeface="Arial" panose="020B0604020202020204" pitchFamily="34" charset="0"/>
                <a:cs typeface="Arial" panose="020B0604020202020204" pitchFamily="34" charset="0"/>
              </a:rPr>
              <a:t>Reino de Dios</a:t>
            </a:r>
            <a:r>
              <a:rPr lang="es-AR" sz="3200" i="1" dirty="0" smtClean="0">
                <a:latin typeface="Arial" panose="020B0604020202020204" pitchFamily="34" charset="0"/>
                <a:cs typeface="Arial" panose="020B0604020202020204" pitchFamily="34" charset="0"/>
              </a:rPr>
              <a:t>.</a:t>
            </a:r>
          </a:p>
          <a:p>
            <a:endParaRPr lang="es-AR" sz="3200" i="1" dirty="0" smtClean="0">
              <a:latin typeface="Arial" panose="020B0604020202020204" pitchFamily="34" charset="0"/>
              <a:cs typeface="Arial" panose="020B0604020202020204" pitchFamily="34" charset="0"/>
            </a:endParaRPr>
          </a:p>
          <a:p>
            <a:pPr algn="just"/>
            <a:r>
              <a:rPr lang="es-AR" sz="3200" i="1" dirty="0" smtClean="0">
                <a:latin typeface="Arial" panose="020B0604020202020204" pitchFamily="34" charset="0"/>
                <a:cs typeface="Arial" panose="020B0604020202020204" pitchFamily="34" charset="0"/>
              </a:rPr>
              <a:t>Debemos </a:t>
            </a:r>
            <a:r>
              <a:rPr lang="es-AR" sz="3200" i="1" u="sng" dirty="0" smtClean="0">
                <a:latin typeface="Arial" panose="020B0604020202020204" pitchFamily="34" charset="0"/>
                <a:cs typeface="Arial" panose="020B0604020202020204" pitchFamily="34" charset="0"/>
              </a:rPr>
              <a:t>interceder con una </a:t>
            </a:r>
            <a:r>
              <a:rPr lang="es-AR" sz="3200" b="1" i="1" u="sng" dirty="0" smtClean="0">
                <a:latin typeface="Arial" panose="020B0604020202020204" pitchFamily="34" charset="0"/>
                <a:cs typeface="Arial" panose="020B0604020202020204" pitchFamily="34" charset="0"/>
              </a:rPr>
              <a:t>fe intensa</a:t>
            </a:r>
            <a:r>
              <a:rPr lang="es-AR" sz="3200" i="1" dirty="0" smtClean="0">
                <a:latin typeface="Arial" panose="020B0604020202020204" pitchFamily="34" charset="0"/>
                <a:cs typeface="Arial" panose="020B0604020202020204" pitchFamily="34" charset="0"/>
              </a:rPr>
              <a:t>, apasionada y libre de ataduras. Aun no se ha obtenido aquello por lo que se ora, pero hay que orar creyendo que ya se ha recibido. </a:t>
            </a:r>
            <a:r>
              <a:rPr lang="es-AR" sz="3200" i="1" u="sng" dirty="0" smtClean="0">
                <a:latin typeface="Arial" panose="020B0604020202020204" pitchFamily="34" charset="0"/>
                <a:cs typeface="Arial" panose="020B0604020202020204" pitchFamily="34" charset="0"/>
              </a:rPr>
              <a:t>“Todo cuanto pidan en la oración, crean que se lo han concedido y lo obtendrán.” (Mc 11, 24)</a:t>
            </a:r>
          </a:p>
        </p:txBody>
      </p:sp>
    </p:spTree>
    <p:extLst>
      <p:ext uri="{BB962C8B-B14F-4D97-AF65-F5344CB8AC3E}">
        <p14:creationId xmlns:p14="http://schemas.microsoft.com/office/powerpoint/2010/main" val="2190058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62259" y="194873"/>
            <a:ext cx="11924810" cy="4273666"/>
          </a:xfrm>
          <a:prstGeom prst="rect">
            <a:avLst/>
          </a:prstGeom>
        </p:spPr>
      </p:pic>
      <p:sp>
        <p:nvSpPr>
          <p:cNvPr id="4" name="CuadroTexto 3"/>
          <p:cNvSpPr txBox="1"/>
          <p:nvPr/>
        </p:nvSpPr>
        <p:spPr>
          <a:xfrm>
            <a:off x="299803" y="4468539"/>
            <a:ext cx="11787266" cy="2062103"/>
          </a:xfrm>
          <a:prstGeom prst="rect">
            <a:avLst/>
          </a:prstGeom>
          <a:noFill/>
        </p:spPr>
        <p:txBody>
          <a:bodyPr wrap="square" rtlCol="0">
            <a:spAutoFit/>
          </a:bodyPr>
          <a:lstStyle/>
          <a:p>
            <a:r>
              <a:rPr lang="es-AR" sz="3200" b="1" i="1" dirty="0" smtClean="0">
                <a:latin typeface="Arial" panose="020B0604020202020204" pitchFamily="34" charset="0"/>
                <a:cs typeface="Arial" panose="020B0604020202020204" pitchFamily="34" charset="0"/>
              </a:rPr>
              <a:t>Ser profético es estar </a:t>
            </a:r>
            <a:r>
              <a:rPr lang="es-AR" sz="3200" b="1" i="1" u="sng" dirty="0" smtClean="0">
                <a:latin typeface="Arial" panose="020B0604020202020204" pitchFamily="34" charset="0"/>
                <a:cs typeface="Arial" panose="020B0604020202020204" pitchFamily="34" charset="0"/>
              </a:rPr>
              <a:t>abierto a Dios </a:t>
            </a:r>
            <a:r>
              <a:rPr lang="es-AR" sz="3200" b="1" i="1" dirty="0" smtClean="0">
                <a:latin typeface="Arial" panose="020B0604020202020204" pitchFamily="34" charset="0"/>
                <a:cs typeface="Arial" panose="020B0604020202020204" pitchFamily="34" charset="0"/>
              </a:rPr>
              <a:t>quien rebela sus preocupaciones y planes. “Ciertamente, nada hace el Señor Dios sin haber revelado sus designios a sus profetas</a:t>
            </a:r>
            <a:r>
              <a:rPr lang="es-AR" sz="3200" i="1" dirty="0" smtClean="0">
                <a:latin typeface="Arial" panose="020B0604020202020204" pitchFamily="34" charset="0"/>
                <a:cs typeface="Arial" panose="020B0604020202020204" pitchFamily="34" charset="0"/>
              </a:rPr>
              <a:t>” </a:t>
            </a:r>
          </a:p>
          <a:p>
            <a:r>
              <a:rPr lang="es-AR" sz="3200" i="1" dirty="0" smtClean="0">
                <a:latin typeface="Arial" panose="020B0604020202020204" pitchFamily="34" charset="0"/>
                <a:cs typeface="Arial" panose="020B0604020202020204" pitchFamily="34" charset="0"/>
              </a:rPr>
              <a:t>(Am 3, 7)</a:t>
            </a:r>
            <a:endParaRPr lang="es-AR" sz="3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536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6977"/>
          </a:xfrm>
          <a:prstGeom prst="rect">
            <a:avLst/>
          </a:prstGeom>
        </p:spPr>
      </p:pic>
      <p:sp>
        <p:nvSpPr>
          <p:cNvPr id="4" name="CuadroTexto 3"/>
          <p:cNvSpPr txBox="1"/>
          <p:nvPr/>
        </p:nvSpPr>
        <p:spPr>
          <a:xfrm>
            <a:off x="452028" y="1320843"/>
            <a:ext cx="11287944" cy="1015663"/>
          </a:xfrm>
          <a:prstGeom prst="rect">
            <a:avLst/>
          </a:prstGeom>
          <a:noFill/>
        </p:spPr>
        <p:txBody>
          <a:bodyPr wrap="square" rtlCol="0">
            <a:spAutoFit/>
          </a:bodyPr>
          <a:lstStyle/>
          <a:p>
            <a:r>
              <a:rPr lang="es-AR" sz="6000" i="1" dirty="0" smtClean="0">
                <a:latin typeface="Arial" panose="020B0604020202020204" pitchFamily="34" charset="0"/>
                <a:cs typeface="Arial" panose="020B0604020202020204" pitchFamily="34" charset="0"/>
              </a:rPr>
              <a:t>Grupo de oración de intercesión</a:t>
            </a:r>
            <a:endParaRPr lang="es-AR" sz="6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491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53656" y="446567"/>
            <a:ext cx="11284688" cy="6463308"/>
          </a:xfrm>
          <a:prstGeom prst="rect">
            <a:avLst/>
          </a:prstGeom>
          <a:noFill/>
        </p:spPr>
        <p:txBody>
          <a:bodyPr wrap="square" rtlCol="0">
            <a:spAutoFit/>
          </a:bodyPr>
          <a:lstStyle/>
          <a:p>
            <a:r>
              <a:rPr lang="es-ES" sz="3600" b="1" i="1" u="sng" dirty="0">
                <a:latin typeface="Arial" panose="020B0604020202020204" pitchFamily="34" charset="0"/>
                <a:cs typeface="Arial" panose="020B0604020202020204" pitchFamily="34" charset="0"/>
              </a:rPr>
              <a:t>La Reunión del Ministerio de </a:t>
            </a:r>
            <a:r>
              <a:rPr lang="es-ES" sz="3600" b="1" i="1" u="sng" dirty="0" smtClean="0">
                <a:latin typeface="Arial" panose="020B0604020202020204" pitchFamily="34" charset="0"/>
                <a:cs typeface="Arial" panose="020B0604020202020204" pitchFamily="34" charset="0"/>
              </a:rPr>
              <a:t>Intercesión: </a:t>
            </a:r>
            <a:r>
              <a:rPr lang="es-ES" sz="3600" i="1" dirty="0" smtClean="0">
                <a:latin typeface="Arial" panose="020B0604020202020204" pitchFamily="34" charset="0"/>
                <a:cs typeface="Arial" panose="020B0604020202020204" pitchFamily="34" charset="0"/>
              </a:rPr>
              <a:t> Cada grupo tomara las características que el Espíritu Santo revele. Es fundamental ser dócil a Él.</a:t>
            </a:r>
            <a:endParaRPr lang="es-AR" sz="3600" i="1" dirty="0">
              <a:latin typeface="Arial" panose="020B0604020202020204" pitchFamily="34" charset="0"/>
              <a:cs typeface="Arial" panose="020B0604020202020204" pitchFamily="34" charset="0"/>
            </a:endParaRPr>
          </a:p>
          <a:p>
            <a:r>
              <a:rPr lang="es-ES" sz="3600" b="1" i="1" u="sng" dirty="0">
                <a:latin typeface="Arial" panose="020B0604020202020204" pitchFamily="34" charset="0"/>
                <a:cs typeface="Arial" panose="020B0604020202020204" pitchFamily="34" charset="0"/>
              </a:rPr>
              <a:t>Ejemplo de reunión:</a:t>
            </a:r>
            <a:r>
              <a:rPr lang="es-ES" sz="3600" i="1" u="sng" dirty="0">
                <a:latin typeface="Arial" panose="020B0604020202020204" pitchFamily="34" charset="0"/>
                <a:cs typeface="Arial" panose="020B0604020202020204" pitchFamily="34" charset="0"/>
              </a:rPr>
              <a:t> </a:t>
            </a:r>
            <a:r>
              <a:rPr lang="es-ES" sz="3600" i="1" dirty="0">
                <a:latin typeface="Arial" panose="020B0604020202020204" pitchFamily="34" charset="0"/>
                <a:cs typeface="Arial" panose="020B0604020202020204" pitchFamily="34" charset="0"/>
              </a:rPr>
              <a:t>Ministerio de Intercesión de RCC perteneciente al grupo de oración Santísima Trinidad, Córdoba capital.</a:t>
            </a:r>
            <a:endParaRPr lang="es-AR" sz="3600" i="1" dirty="0">
              <a:latin typeface="Arial" panose="020B0604020202020204" pitchFamily="34" charset="0"/>
              <a:cs typeface="Arial" panose="020B0604020202020204" pitchFamily="34" charset="0"/>
            </a:endParaRPr>
          </a:p>
          <a:p>
            <a:r>
              <a:rPr lang="es-ES" sz="3600" b="1" i="1" u="sng" dirty="0">
                <a:latin typeface="Arial" panose="020B0604020202020204" pitchFamily="34" charset="0"/>
                <a:cs typeface="Arial" panose="020B0604020202020204" pitchFamily="34" charset="0"/>
              </a:rPr>
              <a:t>Día y lugar de </a:t>
            </a:r>
            <a:r>
              <a:rPr lang="es-ES" sz="3600" b="1" i="1" u="sng" dirty="0" smtClean="0">
                <a:latin typeface="Arial" panose="020B0604020202020204" pitchFamily="34" charset="0"/>
                <a:cs typeface="Arial" panose="020B0604020202020204" pitchFamily="34" charset="0"/>
              </a:rPr>
              <a:t>reunión:</a:t>
            </a:r>
            <a:r>
              <a:rPr lang="es-ES" sz="3600" i="1" u="sng" dirty="0">
                <a:latin typeface="Arial" panose="020B0604020202020204" pitchFamily="34" charset="0"/>
                <a:cs typeface="Arial" panose="020B0604020202020204" pitchFamily="34" charset="0"/>
              </a:rPr>
              <a:t> </a:t>
            </a:r>
            <a:r>
              <a:rPr lang="es-ES" sz="3600" i="1" dirty="0">
                <a:latin typeface="Arial" panose="020B0604020202020204" pitchFamily="34" charset="0"/>
                <a:cs typeface="Arial" panose="020B0604020202020204" pitchFamily="34" charset="0"/>
              </a:rPr>
              <a:t>T</a:t>
            </a:r>
            <a:r>
              <a:rPr lang="es-ES" sz="3600" i="1" dirty="0" smtClean="0">
                <a:latin typeface="Arial" panose="020B0604020202020204" pitchFamily="34" charset="0"/>
                <a:cs typeface="Arial" panose="020B0604020202020204" pitchFamily="34" charset="0"/>
              </a:rPr>
              <a:t>odos </a:t>
            </a:r>
            <a:r>
              <a:rPr lang="es-ES" sz="3600" i="1" dirty="0">
                <a:latin typeface="Arial" panose="020B0604020202020204" pitchFamily="34" charset="0"/>
                <a:cs typeface="Arial" panose="020B0604020202020204" pitchFamily="34" charset="0"/>
              </a:rPr>
              <a:t>los viernes del año en el templo </a:t>
            </a:r>
            <a:r>
              <a:rPr lang="es-ES" sz="3600" i="1" dirty="0" smtClean="0">
                <a:latin typeface="Arial" panose="020B0604020202020204" pitchFamily="34" charset="0"/>
                <a:cs typeface="Arial" panose="020B0604020202020204" pitchFamily="34" charset="0"/>
              </a:rPr>
              <a:t>parroquial.</a:t>
            </a:r>
            <a:endParaRPr lang="es-AR" sz="3600" i="1" dirty="0">
              <a:latin typeface="Arial" panose="020B0604020202020204" pitchFamily="34" charset="0"/>
              <a:cs typeface="Arial" panose="020B0604020202020204" pitchFamily="34" charset="0"/>
            </a:endParaRPr>
          </a:p>
          <a:p>
            <a:pPr marL="571500" lvl="0" indent="-571500">
              <a:buFont typeface="Arial" panose="020B0604020202020204" pitchFamily="34" charset="0"/>
              <a:buChar char="•"/>
            </a:pPr>
            <a:r>
              <a:rPr lang="es-ES" sz="3600" i="1" dirty="0">
                <a:latin typeface="Arial" panose="020B0604020202020204" pitchFamily="34" charset="0"/>
                <a:cs typeface="Arial" panose="020B0604020202020204" pitchFamily="34" charset="0"/>
              </a:rPr>
              <a:t>Oración: 1 hora o 1 ½ hora</a:t>
            </a:r>
            <a:endParaRPr lang="es-AR" sz="3600" i="1" dirty="0">
              <a:latin typeface="Arial" panose="020B0604020202020204" pitchFamily="34" charset="0"/>
              <a:cs typeface="Arial" panose="020B0604020202020204" pitchFamily="34" charset="0"/>
            </a:endParaRPr>
          </a:p>
          <a:p>
            <a:pPr marL="571500" lvl="0" indent="-571500">
              <a:buFont typeface="Arial" panose="020B0604020202020204" pitchFamily="34" charset="0"/>
              <a:buChar char="•"/>
            </a:pPr>
            <a:r>
              <a:rPr lang="es-ES" sz="3600" i="1" dirty="0">
                <a:latin typeface="Arial" panose="020B0604020202020204" pitchFamily="34" charset="0"/>
                <a:cs typeface="Arial" panose="020B0604020202020204" pitchFamily="34" charset="0"/>
              </a:rPr>
              <a:t>Discernimiento: ½ hora</a:t>
            </a:r>
            <a:endParaRPr lang="es-AR" sz="3600" i="1" dirty="0">
              <a:latin typeface="Arial" panose="020B0604020202020204" pitchFamily="34" charset="0"/>
              <a:cs typeface="Arial" panose="020B0604020202020204" pitchFamily="34" charset="0"/>
            </a:endParaRPr>
          </a:p>
          <a:p>
            <a:pPr marL="571500" lvl="0" indent="-571500">
              <a:buFont typeface="Arial" panose="020B0604020202020204" pitchFamily="34" charset="0"/>
              <a:buChar char="•"/>
            </a:pPr>
            <a:r>
              <a:rPr lang="es-ES" sz="3600" i="1" dirty="0">
                <a:latin typeface="Arial" panose="020B0604020202020204" pitchFamily="34" charset="0"/>
                <a:cs typeface="Arial" panose="020B0604020202020204" pitchFamily="34" charset="0"/>
              </a:rPr>
              <a:t>Misa</a:t>
            </a:r>
            <a:endParaRPr lang="es-AR" sz="3600" i="1" dirty="0">
              <a:latin typeface="Arial" panose="020B0604020202020204" pitchFamily="34" charset="0"/>
              <a:cs typeface="Arial" panose="020B0604020202020204" pitchFamily="34" charset="0"/>
            </a:endParaRPr>
          </a:p>
          <a:p>
            <a:endParaRPr lang="es-AR" dirty="0"/>
          </a:p>
        </p:txBody>
      </p:sp>
    </p:spTree>
    <p:extLst>
      <p:ext uri="{BB962C8B-B14F-4D97-AF65-F5344CB8AC3E}">
        <p14:creationId xmlns:p14="http://schemas.microsoft.com/office/powerpoint/2010/main" val="2332018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25302" y="231291"/>
            <a:ext cx="11610754" cy="6647974"/>
          </a:xfrm>
          <a:prstGeom prst="rect">
            <a:avLst/>
          </a:prstGeom>
          <a:noFill/>
        </p:spPr>
        <p:txBody>
          <a:bodyPr wrap="square" rtlCol="0">
            <a:spAutoFit/>
          </a:bodyPr>
          <a:lstStyle/>
          <a:p>
            <a:r>
              <a:rPr lang="es-ES" sz="2400" b="1" i="1" u="sng" dirty="0">
                <a:latin typeface="Arial" panose="020B0604020202020204" pitchFamily="34" charset="0"/>
                <a:cs typeface="Arial" panose="020B0604020202020204" pitchFamily="34" charset="0"/>
              </a:rPr>
              <a:t>Estructura de la oración:</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Encuentro de los integrantes del ministerio frente al altar.</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Puesta en común de intenciones de oración y elección de integrante que guiara la oración.</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Exposición del Santísimo.</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Rezo de oración de protección.</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Nos reconocemos pecadores.</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Invocación al Espíritu Santo.</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Presentación de intenciones.</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Alabanza, canto y oración en lenguas, y manifestación de otros carismas.</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Silencio.</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Pedido de la Palabra o lectura de la Palabra dada por el Señor en Palabra de Conocimiento.</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Alabanza.</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Acción de Gracias.</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Rezo oración de sellamiento.</a:t>
            </a:r>
            <a:endParaRPr lang="es-AR" sz="2400" i="1" dirty="0">
              <a:latin typeface="Arial" panose="020B0604020202020204" pitchFamily="34" charset="0"/>
              <a:cs typeface="Arial" panose="020B0604020202020204" pitchFamily="34" charset="0"/>
            </a:endParaRPr>
          </a:p>
          <a:p>
            <a:pPr marL="342900" lvl="0" indent="-342900">
              <a:buFont typeface="+mj-lt"/>
              <a:buAutoNum type="arabicPeriod"/>
            </a:pPr>
            <a:r>
              <a:rPr lang="es-ES" sz="2400" i="1" dirty="0">
                <a:latin typeface="Arial" panose="020B0604020202020204" pitchFamily="34" charset="0"/>
                <a:cs typeface="Arial" panose="020B0604020202020204" pitchFamily="34" charset="0"/>
              </a:rPr>
              <a:t>Discernimiento de la oración.</a:t>
            </a:r>
            <a:endParaRPr lang="es-AR" sz="2400" i="1" dirty="0">
              <a:latin typeface="Arial" panose="020B0604020202020204" pitchFamily="34" charset="0"/>
              <a:cs typeface="Arial" panose="020B0604020202020204" pitchFamily="34" charset="0"/>
            </a:endParaRPr>
          </a:p>
          <a:p>
            <a:endParaRPr lang="es-AR" dirty="0"/>
          </a:p>
        </p:txBody>
      </p:sp>
    </p:spTree>
    <p:extLst>
      <p:ext uri="{BB962C8B-B14F-4D97-AF65-F5344CB8AC3E}">
        <p14:creationId xmlns:p14="http://schemas.microsoft.com/office/powerpoint/2010/main" val="28171983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31627" y="0"/>
            <a:ext cx="11100392" cy="7017306"/>
          </a:xfrm>
          <a:prstGeom prst="rect">
            <a:avLst/>
          </a:prstGeom>
          <a:noFill/>
        </p:spPr>
        <p:txBody>
          <a:bodyPr wrap="square" rtlCol="0">
            <a:spAutoFit/>
          </a:bodyPr>
          <a:lstStyle/>
          <a:p>
            <a:r>
              <a:rPr lang="es-ES" sz="3600" dirty="0">
                <a:latin typeface="Times New Roman" panose="02020603050405020304" pitchFamily="18" charset="0"/>
                <a:cs typeface="Times New Roman" panose="02020603050405020304" pitchFamily="18" charset="0"/>
              </a:rPr>
              <a:t> </a:t>
            </a:r>
            <a:endParaRPr lang="es-AR" sz="3600" dirty="0">
              <a:latin typeface="Times New Roman" panose="02020603050405020304" pitchFamily="18" charset="0"/>
              <a:cs typeface="Times New Roman" panose="02020603050405020304" pitchFamily="18" charset="0"/>
            </a:endParaRPr>
          </a:p>
          <a:p>
            <a:pPr marL="571500" lvl="0" indent="-571500">
              <a:buFont typeface="Arial" panose="020B0604020202020204" pitchFamily="34" charset="0"/>
              <a:buChar char="•"/>
            </a:pPr>
            <a:r>
              <a:rPr lang="es-ES" sz="4000" i="1" dirty="0">
                <a:latin typeface="Arial" panose="020B0604020202020204" pitchFamily="34" charset="0"/>
                <a:cs typeface="Arial" panose="020B0604020202020204" pitchFamily="34" charset="0"/>
              </a:rPr>
              <a:t>Para un mejor discernimiento, un integrante del Ministerio transcribe siempre las Palabras de Conocimiento, Profecías y descripción de visiones.</a:t>
            </a:r>
            <a:endParaRPr lang="es-AR" sz="4000" i="1" dirty="0">
              <a:latin typeface="Arial" panose="020B0604020202020204" pitchFamily="34" charset="0"/>
              <a:cs typeface="Arial" panose="020B0604020202020204" pitchFamily="34" charset="0"/>
            </a:endParaRPr>
          </a:p>
          <a:p>
            <a:pPr marL="571500" lvl="0" indent="-571500">
              <a:buFont typeface="Arial" panose="020B0604020202020204" pitchFamily="34" charset="0"/>
              <a:buChar char="•"/>
            </a:pPr>
            <a:r>
              <a:rPr lang="es-ES" sz="4000" i="1" dirty="0">
                <a:latin typeface="Arial" panose="020B0604020202020204" pitchFamily="34" charset="0"/>
                <a:cs typeface="Arial" panose="020B0604020202020204" pitchFamily="34" charset="0"/>
              </a:rPr>
              <a:t>Hay un integrante que guía la oración, pero puede haber intervenciones de otros miembros.</a:t>
            </a:r>
            <a:endParaRPr lang="es-AR" sz="4000" i="1" dirty="0">
              <a:latin typeface="Arial" panose="020B0604020202020204" pitchFamily="34" charset="0"/>
              <a:cs typeface="Arial" panose="020B0604020202020204" pitchFamily="34" charset="0"/>
            </a:endParaRPr>
          </a:p>
          <a:p>
            <a:pPr marL="571500" lvl="0" indent="-571500">
              <a:buFont typeface="Arial" panose="020B0604020202020204" pitchFamily="34" charset="0"/>
              <a:buChar char="•"/>
            </a:pPr>
            <a:r>
              <a:rPr lang="es-ES" sz="4000" i="1" dirty="0">
                <a:latin typeface="Arial" panose="020B0604020202020204" pitchFamily="34" charset="0"/>
                <a:cs typeface="Arial" panose="020B0604020202020204" pitchFamily="34" charset="0"/>
              </a:rPr>
              <a:t>A lo largo de la oración surgen cantos espontáneamente.</a:t>
            </a:r>
            <a:endParaRPr lang="es-AR" sz="4000" i="1" dirty="0">
              <a:latin typeface="Arial" panose="020B0604020202020204" pitchFamily="34" charset="0"/>
              <a:cs typeface="Arial" panose="020B0604020202020204" pitchFamily="34" charset="0"/>
            </a:endParaRPr>
          </a:p>
          <a:p>
            <a:r>
              <a:rPr lang="es-ES" sz="3600" dirty="0">
                <a:latin typeface="Arial" panose="020B0604020202020204" pitchFamily="34" charset="0"/>
                <a:cs typeface="Arial" panose="020B0604020202020204" pitchFamily="34" charset="0"/>
              </a:rPr>
              <a:t> </a:t>
            </a:r>
            <a:endParaRPr lang="es-AR" sz="3600" dirty="0">
              <a:latin typeface="Arial" panose="020B0604020202020204" pitchFamily="34" charset="0"/>
              <a:cs typeface="Arial" panose="020B0604020202020204" pitchFamily="34" charset="0"/>
            </a:endParaRPr>
          </a:p>
          <a:p>
            <a:endParaRPr lang="es-AR" dirty="0"/>
          </a:p>
        </p:txBody>
      </p:sp>
    </p:spTree>
    <p:extLst>
      <p:ext uri="{BB962C8B-B14F-4D97-AF65-F5344CB8AC3E}">
        <p14:creationId xmlns:p14="http://schemas.microsoft.com/office/powerpoint/2010/main" val="1368008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76446" y="1652597"/>
            <a:ext cx="11483162" cy="4524315"/>
          </a:xfrm>
          <a:prstGeom prst="rect">
            <a:avLst/>
          </a:prstGeom>
          <a:noFill/>
        </p:spPr>
        <p:txBody>
          <a:bodyPr wrap="square" rtlCol="0">
            <a:spAutoFit/>
          </a:bodyPr>
          <a:lstStyle/>
          <a:p>
            <a:pPr algn="just"/>
            <a:r>
              <a:rPr lang="es-ES" sz="3200" i="1" dirty="0" smtClean="0">
                <a:latin typeface="Arial" panose="020B0604020202020204" pitchFamily="34" charset="0"/>
                <a:cs typeface="Arial" panose="020B0604020202020204" pitchFamily="34" charset="0"/>
              </a:rPr>
              <a:t>“Dios </a:t>
            </a:r>
            <a:r>
              <a:rPr lang="es-ES" sz="3200" i="1" dirty="0">
                <a:latin typeface="Arial" panose="020B0604020202020204" pitchFamily="34" charset="0"/>
                <a:cs typeface="Arial" panose="020B0604020202020204" pitchFamily="34" charset="0"/>
              </a:rPr>
              <a:t>Padre todopoderoso, en nombre de tu hijo Jesucristo, por los méritos de su Pasión y su Cruz, y por la intercesión del inmaculado corazón de María, te pedimos la protección de cada uno de nosotros. Protección de nuestra salud física, psicológica y espiritual, protección de nuestras familias, hogares, amistades, proyectos, bienes materiales y espirituales, trabajo y comunidad. Todo esto lo ponemos en la santa llaga abierta del costado de Jesús, y lo cubrimos con la sangre y el agua que brotaron de ella. Amén</a:t>
            </a:r>
            <a:r>
              <a:rPr lang="es-ES" sz="3200" i="1" dirty="0" smtClean="0">
                <a:latin typeface="Arial" panose="020B0604020202020204" pitchFamily="34" charset="0"/>
                <a:cs typeface="Arial" panose="020B0604020202020204" pitchFamily="34" charset="0"/>
              </a:rPr>
              <a:t>.”</a:t>
            </a:r>
            <a:endParaRPr lang="es-AR" sz="3200" i="1" dirty="0">
              <a:latin typeface="Arial" panose="020B0604020202020204" pitchFamily="34" charset="0"/>
              <a:cs typeface="Arial" panose="020B0604020202020204" pitchFamily="34" charset="0"/>
            </a:endParaRPr>
          </a:p>
        </p:txBody>
      </p:sp>
      <p:sp>
        <p:nvSpPr>
          <p:cNvPr id="3" name="CuadroTexto 2"/>
          <p:cNvSpPr txBox="1"/>
          <p:nvPr/>
        </p:nvSpPr>
        <p:spPr>
          <a:xfrm>
            <a:off x="2176131" y="519657"/>
            <a:ext cx="10015869" cy="923330"/>
          </a:xfrm>
          <a:prstGeom prst="rect">
            <a:avLst/>
          </a:prstGeom>
          <a:noFill/>
        </p:spPr>
        <p:txBody>
          <a:bodyPr wrap="square" rtlCol="0">
            <a:spAutoFit/>
          </a:bodyPr>
          <a:lstStyle/>
          <a:p>
            <a:r>
              <a:rPr lang="es-AR" sz="5400" i="1" dirty="0" smtClean="0">
                <a:latin typeface="Arial" panose="020B0604020202020204" pitchFamily="34" charset="0"/>
                <a:cs typeface="Arial" panose="020B0604020202020204" pitchFamily="34" charset="0"/>
              </a:rPr>
              <a:t>Oración de Protección </a:t>
            </a:r>
            <a:endParaRPr lang="es-AR" sz="5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31507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57970" y="1130103"/>
            <a:ext cx="11584260" cy="5909310"/>
          </a:xfrm>
          <a:prstGeom prst="rect">
            <a:avLst/>
          </a:prstGeom>
          <a:noFill/>
        </p:spPr>
        <p:txBody>
          <a:bodyPr wrap="square" rtlCol="0">
            <a:spAutoFit/>
          </a:bodyPr>
          <a:lstStyle/>
          <a:p>
            <a:pPr algn="just"/>
            <a:r>
              <a:rPr lang="es-ES" sz="3000" i="1" dirty="0" smtClean="0">
                <a:latin typeface="Arial" panose="020B0604020202020204" pitchFamily="34" charset="0"/>
                <a:cs typeface="Arial" panose="020B0604020202020204" pitchFamily="34" charset="0"/>
              </a:rPr>
              <a:t>“Con </a:t>
            </a:r>
            <a:r>
              <a:rPr lang="es-ES" sz="3000" i="1" dirty="0">
                <a:latin typeface="Arial" panose="020B0604020202020204" pitchFamily="34" charset="0"/>
                <a:cs typeface="Arial" panose="020B0604020202020204" pitchFamily="34" charset="0"/>
              </a:rPr>
              <a:t>la sangre preciosa de Jesús sellamos esta sanación que Tú, Padre Dios, acabas de hacer en nosotros, para que no vuelvan más estos males ni espíritus en nuestra vida, ni de la misma naturaleza ni de naturaleza parecida. Te rogamos Padre Dios, que el Espíritu Santo ocupe todo nuestro ser y restaure las virtudes que estos males han destruido en nosotros. </a:t>
            </a:r>
            <a:endParaRPr lang="es-AR" sz="3000" i="1" dirty="0">
              <a:latin typeface="Arial" panose="020B0604020202020204" pitchFamily="34" charset="0"/>
              <a:cs typeface="Arial" panose="020B0604020202020204" pitchFamily="34" charset="0"/>
            </a:endParaRPr>
          </a:p>
          <a:p>
            <a:pPr algn="just"/>
            <a:r>
              <a:rPr lang="es-ES" sz="3000" i="1" dirty="0">
                <a:latin typeface="Arial" panose="020B0604020202020204" pitchFamily="34" charset="0"/>
                <a:cs typeface="Arial" panose="020B0604020202020204" pitchFamily="34" charset="0"/>
              </a:rPr>
              <a:t>Desata en nosotros todos los dones y frutos de tu Santo Espíritu. Envíanos tus ángeles y Santos ministradores de paz, unidad, salud, protección y prosperidad. Espíritu Santo de Dios, recibe la consagración perfecta y absoluta de todo nuestro ser. Dígnate ser en adelante nuestro director, nuestra luz, nuestra guía, nuestra fuerza, y todo el amor de nuestro corazón. Amén</a:t>
            </a:r>
            <a:r>
              <a:rPr lang="es-ES" sz="3000" i="1" dirty="0" smtClean="0">
                <a:latin typeface="Arial" panose="020B0604020202020204" pitchFamily="34" charset="0"/>
                <a:cs typeface="Arial" panose="020B0604020202020204" pitchFamily="34" charset="0"/>
              </a:rPr>
              <a:t>.”</a:t>
            </a:r>
            <a:endParaRPr lang="es-AR" sz="3000" i="1" dirty="0">
              <a:latin typeface="Arial" panose="020B0604020202020204" pitchFamily="34" charset="0"/>
              <a:cs typeface="Arial" panose="020B0604020202020204" pitchFamily="34" charset="0"/>
            </a:endParaRPr>
          </a:p>
          <a:p>
            <a:endParaRPr lang="es-AR" dirty="0"/>
          </a:p>
        </p:txBody>
      </p:sp>
      <p:sp>
        <p:nvSpPr>
          <p:cNvPr id="3" name="CuadroTexto 2"/>
          <p:cNvSpPr txBox="1"/>
          <p:nvPr/>
        </p:nvSpPr>
        <p:spPr>
          <a:xfrm>
            <a:off x="1723868" y="299106"/>
            <a:ext cx="9248931" cy="830997"/>
          </a:xfrm>
          <a:prstGeom prst="rect">
            <a:avLst/>
          </a:prstGeom>
          <a:noFill/>
        </p:spPr>
        <p:txBody>
          <a:bodyPr wrap="square" rtlCol="0">
            <a:spAutoFit/>
          </a:bodyPr>
          <a:lstStyle/>
          <a:p>
            <a:r>
              <a:rPr lang="es-ES" sz="4800" i="1" dirty="0" smtClean="0">
                <a:latin typeface="Arial" panose="020B0604020202020204" pitchFamily="34" charset="0"/>
                <a:cs typeface="Arial" panose="020B0604020202020204" pitchFamily="34" charset="0"/>
              </a:rPr>
              <a:t>Oración para sellar sanación</a:t>
            </a:r>
            <a:endParaRPr lang="es-AR" sz="4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7215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69890" y="535185"/>
            <a:ext cx="11812249"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377" eaLnBrk="0" fontAlgn="base" hangingPunct="0">
              <a:spcBef>
                <a:spcPct val="0"/>
              </a:spcBef>
              <a:spcAft>
                <a:spcPct val="0"/>
              </a:spcAft>
            </a:pPr>
            <a:r>
              <a:rPr lang="es-ES" sz="3200" b="1" i="1" dirty="0">
                <a:latin typeface="Arial" panose="020B0604020202020204" pitchFamily="34" charset="0"/>
                <a:ea typeface="Times New Roman" panose="02020603050405020304" pitchFamily="18" charset="0"/>
              </a:rPr>
              <a:t>¿QUÉ ES INTERCESIÓN?</a:t>
            </a:r>
            <a:r>
              <a:rPr lang="es-ES" sz="3200" i="1" dirty="0">
                <a:latin typeface="Arial" panose="020B0604020202020204" pitchFamily="34" charset="0"/>
                <a:ea typeface="Times New Roman" panose="02020603050405020304" pitchFamily="18" charset="0"/>
              </a:rPr>
              <a:t> </a:t>
            </a:r>
            <a:endParaRPr lang="es-ES" sz="3200" i="1" dirty="0" smtClean="0">
              <a:latin typeface="Arial" panose="020B0604020202020204" pitchFamily="34" charset="0"/>
              <a:ea typeface="Times New Roman" panose="02020603050405020304" pitchFamily="18" charset="0"/>
            </a:endParaRPr>
          </a:p>
          <a:p>
            <a:pPr defTabSz="914377" eaLnBrk="0" fontAlgn="base" hangingPunct="0">
              <a:spcBef>
                <a:spcPct val="0"/>
              </a:spcBef>
              <a:spcAft>
                <a:spcPct val="0"/>
              </a:spcAft>
            </a:pPr>
            <a:r>
              <a:rPr lang="es-ES" sz="3200" i="1" dirty="0" smtClean="0">
                <a:latin typeface="Arial" panose="020B0604020202020204" pitchFamily="34" charset="0"/>
                <a:ea typeface="Times New Roman" panose="02020603050405020304" pitchFamily="18" charset="0"/>
              </a:rPr>
              <a:t>(</a:t>
            </a:r>
            <a:r>
              <a:rPr lang="es-ES" sz="3200" i="1" dirty="0">
                <a:latin typeface="Arial" panose="020B0604020202020204" pitchFamily="34" charset="0"/>
                <a:ea typeface="Times New Roman" panose="02020603050405020304" pitchFamily="18" charset="0"/>
              </a:rPr>
              <a:t>Definición del Catecismo de la Iglesia Católica</a:t>
            </a:r>
            <a:r>
              <a:rPr lang="es-ES" sz="3200" i="1" dirty="0" smtClean="0">
                <a:latin typeface="Arial" panose="020B0604020202020204" pitchFamily="34" charset="0"/>
                <a:ea typeface="Times New Roman" panose="02020603050405020304" pitchFamily="18" charset="0"/>
              </a:rPr>
              <a:t>)</a:t>
            </a:r>
            <a:endParaRPr lang="es-AR" sz="3200" dirty="0">
              <a:latin typeface="Arial" panose="020B0604020202020204" pitchFamily="34" charset="0"/>
            </a:endParaRPr>
          </a:p>
          <a:p>
            <a:pPr algn="just" defTabSz="914377" eaLnBrk="0" fontAlgn="base" hangingPunct="0">
              <a:spcBef>
                <a:spcPct val="0"/>
              </a:spcBef>
              <a:spcAft>
                <a:spcPct val="0"/>
              </a:spcAft>
            </a:pPr>
            <a:r>
              <a:rPr lang="es-ES" sz="3200" i="1" dirty="0">
                <a:latin typeface="Arial" panose="020B0604020202020204" pitchFamily="34" charset="0"/>
                <a:ea typeface="Times New Roman" panose="02020603050405020304" pitchFamily="18" charset="0"/>
              </a:rPr>
              <a:t>2634: “La intercesión es una </a:t>
            </a:r>
            <a:r>
              <a:rPr lang="es-ES" sz="3200" b="1" i="1" u="sng" dirty="0">
                <a:latin typeface="Arial" panose="020B0604020202020204" pitchFamily="34" charset="0"/>
                <a:ea typeface="Times New Roman" panose="02020603050405020304" pitchFamily="18" charset="0"/>
              </a:rPr>
              <a:t>oración de petición </a:t>
            </a:r>
            <a:r>
              <a:rPr lang="es-ES" sz="3200" i="1" dirty="0">
                <a:latin typeface="Arial" panose="020B0604020202020204" pitchFamily="34" charset="0"/>
                <a:ea typeface="Times New Roman" panose="02020603050405020304" pitchFamily="18" charset="0"/>
              </a:rPr>
              <a:t>que nos conforma muy de cerca con la oración de Jesús. </a:t>
            </a:r>
            <a:r>
              <a:rPr lang="es-ES" sz="3200" b="1" i="1" u="sng" dirty="0">
                <a:latin typeface="Arial" panose="020B0604020202020204" pitchFamily="34" charset="0"/>
                <a:ea typeface="Times New Roman" panose="02020603050405020304" pitchFamily="18" charset="0"/>
              </a:rPr>
              <a:t>Él es el único intercesor ante el Padre </a:t>
            </a:r>
            <a:r>
              <a:rPr lang="es-ES" sz="3200" i="1" dirty="0">
                <a:latin typeface="Arial" panose="020B0604020202020204" pitchFamily="34" charset="0"/>
                <a:ea typeface="Times New Roman" panose="02020603050405020304" pitchFamily="18" charset="0"/>
              </a:rPr>
              <a:t>a favor de todos los hombres, de los pecadores en particular.”</a:t>
            </a:r>
          </a:p>
          <a:p>
            <a:pPr algn="just" defTabSz="914377" eaLnBrk="0" fontAlgn="base" hangingPunct="0">
              <a:spcBef>
                <a:spcPct val="0"/>
              </a:spcBef>
              <a:spcAft>
                <a:spcPct val="0"/>
              </a:spcAft>
            </a:pPr>
            <a:r>
              <a:rPr lang="es-ES" sz="3200" i="1" dirty="0">
                <a:latin typeface="Arial" panose="020B0604020202020204" pitchFamily="34" charset="0"/>
                <a:ea typeface="Times New Roman" panose="02020603050405020304" pitchFamily="18" charset="0"/>
              </a:rPr>
              <a:t>2635: “Interceder, </a:t>
            </a:r>
            <a:r>
              <a:rPr lang="es-ES" sz="3200" b="1" i="1" u="sng" dirty="0">
                <a:latin typeface="Arial" panose="020B0604020202020204" pitchFamily="34" charset="0"/>
                <a:ea typeface="Times New Roman" panose="02020603050405020304" pitchFamily="18" charset="0"/>
              </a:rPr>
              <a:t>pedir a favor de otro</a:t>
            </a:r>
            <a:r>
              <a:rPr lang="es-ES" sz="3200" i="1" dirty="0">
                <a:latin typeface="Arial" panose="020B0604020202020204" pitchFamily="34" charset="0"/>
                <a:ea typeface="Times New Roman" panose="02020603050405020304" pitchFamily="18" charset="0"/>
              </a:rPr>
              <a:t>, es, desde Abraham, lo propio de un corazón conforme a la misericordia de Dios. En el tiempo de la Iglesia, la intercesión cristiana participa de la de Cristo: es la expresión de la comunión de los santos. En la intercesión, </a:t>
            </a:r>
            <a:r>
              <a:rPr lang="es-ES" sz="3200" i="1" u="sng" dirty="0">
                <a:latin typeface="Arial" panose="020B0604020202020204" pitchFamily="34" charset="0"/>
                <a:ea typeface="Times New Roman" panose="02020603050405020304" pitchFamily="18" charset="0"/>
              </a:rPr>
              <a:t>el que ora busca “no su propio interés sino el de los demás” (</a:t>
            </a:r>
            <a:r>
              <a:rPr lang="es-ES" sz="3200" i="1" u="sng" dirty="0" err="1">
                <a:latin typeface="Arial" panose="020B0604020202020204" pitchFamily="34" charset="0"/>
                <a:ea typeface="Times New Roman" panose="02020603050405020304" pitchFamily="18" charset="0"/>
              </a:rPr>
              <a:t>Flp</a:t>
            </a:r>
            <a:r>
              <a:rPr lang="es-ES" sz="3200" i="1" u="sng" dirty="0">
                <a:latin typeface="Arial" panose="020B0604020202020204" pitchFamily="34" charset="0"/>
                <a:ea typeface="Times New Roman" panose="02020603050405020304" pitchFamily="18" charset="0"/>
              </a:rPr>
              <a:t> 2,4) hasta rogar por los que le hacen mal.” </a:t>
            </a:r>
            <a:endParaRPr lang="es-ES" sz="3200" u="sng" dirty="0">
              <a:latin typeface="Arial" panose="020B0604020202020204" pitchFamily="34" charset="0"/>
            </a:endParaRPr>
          </a:p>
        </p:txBody>
      </p:sp>
    </p:spTree>
    <p:extLst>
      <p:ext uri="{BB962C8B-B14F-4D97-AF65-F5344CB8AC3E}">
        <p14:creationId xmlns:p14="http://schemas.microsoft.com/office/powerpoint/2010/main" val="2125553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14792" y="1115810"/>
            <a:ext cx="11677339" cy="6124754"/>
          </a:xfrm>
          <a:prstGeom prst="rect">
            <a:avLst/>
          </a:prstGeom>
          <a:noFill/>
        </p:spPr>
        <p:txBody>
          <a:bodyPr wrap="square" rtlCol="0">
            <a:spAutoFit/>
          </a:bodyPr>
          <a:lstStyle/>
          <a:p>
            <a:pPr algn="just"/>
            <a:r>
              <a:rPr lang="es-AR" sz="2400" i="1" dirty="0" smtClean="0">
                <a:latin typeface="Arial" panose="020B0604020202020204" pitchFamily="34" charset="0"/>
                <a:cs typeface="Arial" panose="020B0604020202020204" pitchFamily="34" charset="0"/>
              </a:rPr>
              <a:t>“Espíritu </a:t>
            </a:r>
            <a:r>
              <a:rPr lang="es-AR" sz="2400" i="1" dirty="0">
                <a:latin typeface="Arial" panose="020B0604020202020204" pitchFamily="34" charset="0"/>
                <a:cs typeface="Arial" panose="020B0604020202020204" pitchFamily="34" charset="0"/>
              </a:rPr>
              <a:t>Santo de Dios, me entregó a ti en alma y cuerpo, para que tú me Consagres como Intercesor en favor de la Santa Iglesia Católica y del mundo</a:t>
            </a:r>
          </a:p>
          <a:p>
            <a:pPr algn="just"/>
            <a:r>
              <a:rPr lang="es-AR" sz="2400" i="1" dirty="0">
                <a:latin typeface="Arial" panose="020B0604020202020204" pitchFamily="34" charset="0"/>
                <a:cs typeface="Arial" panose="020B0604020202020204" pitchFamily="34" charset="0"/>
              </a:rPr>
              <a:t>Redimido por Cristo Jesús.</a:t>
            </a:r>
          </a:p>
          <a:p>
            <a:pPr algn="just"/>
            <a:r>
              <a:rPr lang="es-AR" sz="2400" i="1" dirty="0">
                <a:latin typeface="Arial" panose="020B0604020202020204" pitchFamily="34" charset="0"/>
                <a:cs typeface="Arial" panose="020B0604020202020204" pitchFamily="34" charset="0"/>
              </a:rPr>
              <a:t>Haz que mi alma se pase enteramente al alma de Jesús, mi Amado.</a:t>
            </a:r>
          </a:p>
          <a:p>
            <a:pPr algn="just"/>
            <a:r>
              <a:rPr lang="es-AR" sz="2400" i="1" dirty="0">
                <a:latin typeface="Arial" panose="020B0604020202020204" pitchFamily="34" charset="0"/>
                <a:cs typeface="Arial" panose="020B0604020202020204" pitchFamily="34" charset="0"/>
              </a:rPr>
              <a:t>Quiero orar y trabajar día y noche por el Reino de Dios y Su Santa Voluntad, por la salvación del mundo y la Santificación de la Iglesia.</a:t>
            </a:r>
          </a:p>
          <a:p>
            <a:pPr algn="just"/>
            <a:r>
              <a:rPr lang="es-AR" sz="2400" i="1" dirty="0">
                <a:latin typeface="Arial" panose="020B0604020202020204" pitchFamily="34" charset="0"/>
                <a:cs typeface="Arial" panose="020B0604020202020204" pitchFamily="34" charset="0"/>
              </a:rPr>
              <a:t>Enséñame a interceder y a ser dócil a ti. Ensancha mi corazón, llénalo de amor  y purificarlo de todo egoísmo, de todo mal, para que en él, encuentren cabida todas las personas y las intenciones de los Sagrados Corazones de Jesús y de la Virgen María.</a:t>
            </a:r>
          </a:p>
          <a:p>
            <a:pPr algn="just"/>
            <a:r>
              <a:rPr lang="es-AR" sz="2400" i="1" dirty="0">
                <a:latin typeface="Arial" panose="020B0604020202020204" pitchFamily="34" charset="0"/>
                <a:cs typeface="Arial" panose="020B0604020202020204" pitchFamily="34" charset="0"/>
              </a:rPr>
              <a:t>Haz que mi vida entera...mi pensar, mi sentir, mi actuar, estén en comunión con  Jesús, María y todos los Santos, en Alabanzas a Dios y en intercesión constante.</a:t>
            </a:r>
          </a:p>
          <a:p>
            <a:pPr algn="just"/>
            <a:r>
              <a:rPr lang="es-AR" sz="2400" i="1" dirty="0">
                <a:latin typeface="Arial" panose="020B0604020202020204" pitchFamily="34" charset="0"/>
                <a:cs typeface="Arial" panose="020B0604020202020204" pitchFamily="34" charset="0"/>
              </a:rPr>
              <a:t>Gracias Espíritu Santo de Dios...porque Se y Creo que en este mismo momento estás haciendo Tú Obra en mí. </a:t>
            </a:r>
            <a:r>
              <a:rPr lang="es-AR" sz="2400" i="1" dirty="0" smtClean="0">
                <a:latin typeface="Arial" panose="020B0604020202020204" pitchFamily="34" charset="0"/>
                <a:cs typeface="Arial" panose="020B0604020202020204" pitchFamily="34" charset="0"/>
              </a:rPr>
              <a:t>Amen”</a:t>
            </a:r>
            <a:endParaRPr lang="es-AR" sz="2400" i="1" dirty="0">
              <a:latin typeface="Arial" panose="020B0604020202020204" pitchFamily="34" charset="0"/>
              <a:cs typeface="Arial" panose="020B0604020202020204" pitchFamily="34" charset="0"/>
            </a:endParaRPr>
          </a:p>
          <a:p>
            <a:endParaRPr lang="es-AR" sz="3200" dirty="0"/>
          </a:p>
        </p:txBody>
      </p:sp>
      <p:sp>
        <p:nvSpPr>
          <p:cNvPr id="4" name="CuadroTexto 3"/>
          <p:cNvSpPr txBox="1"/>
          <p:nvPr/>
        </p:nvSpPr>
        <p:spPr>
          <a:xfrm>
            <a:off x="1693888" y="284813"/>
            <a:ext cx="8484433" cy="830997"/>
          </a:xfrm>
          <a:prstGeom prst="rect">
            <a:avLst/>
          </a:prstGeom>
          <a:noFill/>
        </p:spPr>
        <p:txBody>
          <a:bodyPr wrap="square" rtlCol="0">
            <a:spAutoFit/>
          </a:bodyPr>
          <a:lstStyle/>
          <a:p>
            <a:r>
              <a:rPr lang="es-AR" sz="4800" i="1" dirty="0" smtClean="0">
                <a:latin typeface="Arial" panose="020B0604020202020204" pitchFamily="34" charset="0"/>
                <a:cs typeface="Arial" panose="020B0604020202020204" pitchFamily="34" charset="0"/>
              </a:rPr>
              <a:t>Consagración del Intercesor</a:t>
            </a:r>
            <a:endParaRPr lang="es-AR" sz="4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3306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14857" y="1499337"/>
            <a:ext cx="11842230" cy="1077218"/>
          </a:xfrm>
          <a:prstGeom prst="rect">
            <a:avLst/>
          </a:prstGeom>
          <a:noFill/>
        </p:spPr>
        <p:txBody>
          <a:bodyPr wrap="square" rtlCol="0">
            <a:spAutoFit/>
          </a:bodyPr>
          <a:lstStyle/>
          <a:p>
            <a:r>
              <a:rPr lang="pt-PT" sz="3200" i="1" dirty="0" smtClean="0">
                <a:solidFill>
                  <a:schemeClr val="bg1"/>
                </a:solidFill>
                <a:latin typeface="Arial" panose="020B0604020202020204" pitchFamily="34" charset="0"/>
                <a:cs typeface="Arial" panose="020B0604020202020204" pitchFamily="34" charset="0"/>
              </a:rPr>
              <a:t> </a:t>
            </a:r>
            <a:r>
              <a:rPr lang="pt-PT" sz="3200" i="1" dirty="0" smtClean="0">
                <a:latin typeface="Arial" panose="020B0604020202020204" pitchFamily="34" charset="0"/>
                <a:cs typeface="Arial" panose="020B0604020202020204" pitchFamily="34" charset="0"/>
              </a:rPr>
              <a:t>“</a:t>
            </a:r>
            <a:r>
              <a:rPr lang="pt-BR" sz="3200" i="1" dirty="0" err="1" smtClean="0">
                <a:latin typeface="Arial" panose="020B0604020202020204" pitchFamily="34" charset="0"/>
                <a:cs typeface="Arial" panose="020B0604020202020204" pitchFamily="34" charset="0"/>
              </a:rPr>
              <a:t>Oren</a:t>
            </a:r>
            <a:r>
              <a:rPr lang="pt-BR" sz="3200" i="1" dirty="0" smtClean="0">
                <a:latin typeface="Arial" panose="020B0604020202020204" pitchFamily="34" charset="0"/>
                <a:cs typeface="Arial" panose="020B0604020202020204" pitchFamily="34" charset="0"/>
              </a:rPr>
              <a:t> </a:t>
            </a:r>
            <a:r>
              <a:rPr lang="pt-BR" sz="3200" i="1" dirty="0" err="1" smtClean="0">
                <a:latin typeface="Arial" panose="020B0604020202020204" pitchFamily="34" charset="0"/>
                <a:cs typeface="Arial" panose="020B0604020202020204" pitchFamily="34" charset="0"/>
              </a:rPr>
              <a:t>en</a:t>
            </a:r>
            <a:r>
              <a:rPr lang="pt-BR" sz="3200" i="1" dirty="0" smtClean="0">
                <a:latin typeface="Arial" panose="020B0604020202020204" pitchFamily="34" charset="0"/>
                <a:cs typeface="Arial" panose="020B0604020202020204" pitchFamily="34" charset="0"/>
              </a:rPr>
              <a:t> todo momento </a:t>
            </a:r>
            <a:r>
              <a:rPr lang="pt-BR" sz="3200" i="1" dirty="0" err="1" smtClean="0">
                <a:latin typeface="Arial" panose="020B0604020202020204" pitchFamily="34" charset="0"/>
                <a:cs typeface="Arial" panose="020B0604020202020204" pitchFamily="34" charset="0"/>
              </a:rPr>
              <a:t>según</a:t>
            </a:r>
            <a:r>
              <a:rPr lang="pt-BR" sz="3200" i="1" dirty="0" smtClean="0">
                <a:latin typeface="Arial" panose="020B0604020202020204" pitchFamily="34" charset="0"/>
                <a:cs typeface="Arial" panose="020B0604020202020204" pitchFamily="34" charset="0"/>
              </a:rPr>
              <a:t> </a:t>
            </a:r>
            <a:r>
              <a:rPr lang="pt-BR" sz="3200" i="1" dirty="0" err="1" smtClean="0">
                <a:latin typeface="Arial" panose="020B0604020202020204" pitchFamily="34" charset="0"/>
                <a:cs typeface="Arial" panose="020B0604020202020204" pitchFamily="34" charset="0"/>
              </a:rPr>
              <a:t>les</a:t>
            </a:r>
            <a:r>
              <a:rPr lang="pt-BR" sz="3200" i="1" dirty="0" smtClean="0">
                <a:latin typeface="Arial" panose="020B0604020202020204" pitchFamily="34" charset="0"/>
                <a:cs typeface="Arial" panose="020B0604020202020204" pitchFamily="34" charset="0"/>
              </a:rPr>
              <a:t> inspire </a:t>
            </a:r>
            <a:r>
              <a:rPr lang="pt-BR" sz="3200" i="1" dirty="0" err="1" smtClean="0">
                <a:latin typeface="Arial" panose="020B0604020202020204" pitchFamily="34" charset="0"/>
                <a:cs typeface="Arial" panose="020B0604020202020204" pitchFamily="34" charset="0"/>
              </a:rPr>
              <a:t>el</a:t>
            </a:r>
            <a:r>
              <a:rPr lang="pt-BR" sz="3200" i="1" dirty="0" smtClean="0">
                <a:latin typeface="Arial" panose="020B0604020202020204" pitchFamily="34" charset="0"/>
                <a:cs typeface="Arial" panose="020B0604020202020204" pitchFamily="34" charset="0"/>
              </a:rPr>
              <a:t>  </a:t>
            </a:r>
            <a:r>
              <a:rPr lang="pt-BR" sz="3200" i="1" dirty="0" err="1" smtClean="0">
                <a:latin typeface="Arial" panose="020B0604020202020204" pitchFamily="34" charset="0"/>
                <a:cs typeface="Arial" panose="020B0604020202020204" pitchFamily="34" charset="0"/>
              </a:rPr>
              <a:t>Espíritu</a:t>
            </a:r>
            <a:r>
              <a:rPr lang="pt-BR" sz="3200" i="1" dirty="0" smtClean="0">
                <a:latin typeface="Arial" panose="020B0604020202020204" pitchFamily="34" charset="0"/>
                <a:cs typeface="Arial" panose="020B0604020202020204" pitchFamily="34" charset="0"/>
              </a:rPr>
              <a:t>”</a:t>
            </a:r>
          </a:p>
          <a:p>
            <a:r>
              <a:rPr lang="pt-BR" sz="3200" i="1" dirty="0" smtClean="0">
                <a:latin typeface="Arial" panose="020B0604020202020204" pitchFamily="34" charset="0"/>
                <a:cs typeface="Arial" panose="020B0604020202020204" pitchFamily="34" charset="0"/>
              </a:rPr>
              <a:t> </a:t>
            </a:r>
            <a:r>
              <a:rPr lang="pt-PT" sz="3200" i="1" dirty="0" smtClean="0">
                <a:latin typeface="Arial" panose="020B0604020202020204" pitchFamily="34" charset="0"/>
                <a:cs typeface="Arial" panose="020B0604020202020204" pitchFamily="34" charset="0"/>
              </a:rPr>
              <a:t>(Efésios 6,18b).</a:t>
            </a:r>
            <a:endParaRPr lang="es-AR" sz="3200" i="1" dirty="0">
              <a:latin typeface="Arial" panose="020B0604020202020204" pitchFamily="34" charset="0"/>
              <a:cs typeface="Arial" panose="020B0604020202020204" pitchFamily="34" charset="0"/>
            </a:endParaRPr>
          </a:p>
        </p:txBody>
      </p:sp>
      <p:sp>
        <p:nvSpPr>
          <p:cNvPr id="4" name="CuadroTexto 3"/>
          <p:cNvSpPr txBox="1"/>
          <p:nvPr/>
        </p:nvSpPr>
        <p:spPr>
          <a:xfrm>
            <a:off x="214857" y="2934407"/>
            <a:ext cx="11932172" cy="3816429"/>
          </a:xfrm>
          <a:prstGeom prst="rect">
            <a:avLst/>
          </a:prstGeom>
          <a:noFill/>
        </p:spPr>
        <p:txBody>
          <a:bodyPr wrap="square" rtlCol="0">
            <a:spAutoFit/>
          </a:bodyPr>
          <a:lstStyle/>
          <a:p>
            <a:pPr algn="just"/>
            <a:r>
              <a:rPr lang="pt-PT" sz="3200" i="1" dirty="0" smtClean="0">
                <a:latin typeface="Arial" panose="020B0604020202020204" pitchFamily="34" charset="0"/>
                <a:cs typeface="Arial" panose="020B0604020202020204" pitchFamily="34" charset="0"/>
              </a:rPr>
              <a:t>“De igual manera, el Espíritu viene también en ayuda de nuestra flaqueza.Como nosotros no sabemos pedir como conviene, </a:t>
            </a:r>
            <a:r>
              <a:rPr lang="pt-PT" sz="3200" b="1" i="1" dirty="0" smtClean="0">
                <a:latin typeface="Arial" panose="020B0604020202020204" pitchFamily="34" charset="0"/>
                <a:cs typeface="Arial" panose="020B0604020202020204" pitchFamily="34" charset="0"/>
              </a:rPr>
              <a:t>el Espíritu mísmo intercede por nosotros</a:t>
            </a:r>
            <a:r>
              <a:rPr lang="pt-PT" sz="3200" i="1" dirty="0" smtClean="0">
                <a:latin typeface="Arial" panose="020B0604020202020204" pitchFamily="34" charset="0"/>
                <a:cs typeface="Arial" panose="020B0604020202020204" pitchFamily="34" charset="0"/>
              </a:rPr>
              <a:t> con gemidos indescriptibles.Y el que examina el interior de las personas ya sabe lo que anhela el Espiritu, y que, cuando itercede en favor de los Santos, lo hace conforme a la voluntad de Dios”.</a:t>
            </a:r>
          </a:p>
          <a:p>
            <a:pPr algn="just"/>
            <a:r>
              <a:rPr lang="pt-PT" sz="3200" i="1" dirty="0" smtClean="0">
                <a:latin typeface="Arial" panose="020B0604020202020204" pitchFamily="34" charset="0"/>
                <a:cs typeface="Arial" panose="020B0604020202020204" pitchFamily="34" charset="0"/>
              </a:rPr>
              <a:t> </a:t>
            </a:r>
            <a:r>
              <a:rPr lang="pt-PT" sz="3200" i="1" dirty="0" smtClean="0">
                <a:solidFill>
                  <a:schemeClr val="tx1"/>
                </a:solidFill>
                <a:latin typeface="Arial" panose="020B0604020202020204" pitchFamily="34" charset="0"/>
                <a:cs typeface="Arial" panose="020B0604020202020204" pitchFamily="34" charset="0"/>
              </a:rPr>
              <a:t>(</a:t>
            </a:r>
            <a:r>
              <a:rPr lang="pt-PT" sz="3200" i="1" dirty="0" smtClean="0">
                <a:latin typeface="Arial" panose="020B0604020202020204" pitchFamily="34" charset="0"/>
                <a:cs typeface="Arial" panose="020B0604020202020204" pitchFamily="34" charset="0"/>
              </a:rPr>
              <a:t>Rm 8, 26-27) </a:t>
            </a:r>
            <a:endParaRPr lang="en-US" sz="3200" i="1" dirty="0" smtClean="0">
              <a:solidFill>
                <a:srgbClr val="FFFFFF"/>
              </a:solidFill>
              <a:latin typeface="Arial" panose="020B0604020202020204" pitchFamily="34" charset="0"/>
              <a:cs typeface="Arial" panose="020B0604020202020204" pitchFamily="34" charset="0"/>
              <a:sym typeface="Arial"/>
            </a:endParaRPr>
          </a:p>
          <a:p>
            <a:endParaRPr lang="es-AR" dirty="0"/>
          </a:p>
        </p:txBody>
      </p:sp>
      <p:sp>
        <p:nvSpPr>
          <p:cNvPr id="5" name="CuadroTexto 4"/>
          <p:cNvSpPr txBox="1"/>
          <p:nvPr/>
        </p:nvSpPr>
        <p:spPr>
          <a:xfrm>
            <a:off x="214857" y="286887"/>
            <a:ext cx="11072736" cy="1077218"/>
          </a:xfrm>
          <a:prstGeom prst="rect">
            <a:avLst/>
          </a:prstGeom>
          <a:noFill/>
        </p:spPr>
        <p:txBody>
          <a:bodyPr wrap="square" rtlCol="0">
            <a:spAutoFit/>
          </a:bodyPr>
          <a:lstStyle/>
          <a:p>
            <a:r>
              <a:rPr lang="es-AR" sz="3200" b="1" i="1" dirty="0" smtClean="0">
                <a:latin typeface="Arial" panose="020B0604020202020204" pitchFamily="34" charset="0"/>
                <a:cs typeface="Arial" panose="020B0604020202020204" pitchFamily="34" charset="0"/>
              </a:rPr>
              <a:t>¿CÓMO INTERCEDER?  </a:t>
            </a:r>
          </a:p>
          <a:p>
            <a:r>
              <a:rPr lang="es-AR" sz="3200" b="1" i="1" dirty="0" smtClean="0">
                <a:latin typeface="Arial" panose="020B0604020202020204" pitchFamily="34" charset="0"/>
                <a:cs typeface="Arial" panose="020B0604020202020204" pitchFamily="34" charset="0"/>
              </a:rPr>
              <a:t>1-</a:t>
            </a:r>
            <a:r>
              <a:rPr lang="es-AR" sz="3200" i="1" dirty="0" smtClean="0">
                <a:latin typeface="Arial" panose="020B0604020202020204" pitchFamily="34" charset="0"/>
                <a:cs typeface="Arial" panose="020B0604020202020204" pitchFamily="34" charset="0"/>
              </a:rPr>
              <a:t>Con docilidad al </a:t>
            </a:r>
            <a:r>
              <a:rPr lang="es-AR" sz="3200" b="1" i="1" dirty="0" smtClean="0">
                <a:latin typeface="Arial" panose="020B0604020202020204" pitchFamily="34" charset="0"/>
                <a:cs typeface="Arial" panose="020B0604020202020204" pitchFamily="34" charset="0"/>
              </a:rPr>
              <a:t>Espíritu Santo </a:t>
            </a:r>
            <a:endParaRPr lang="es-AR"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1901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624342"/>
          </a:xfrm>
          <a:prstGeom prst="rect">
            <a:avLst/>
          </a:prstGeom>
        </p:spPr>
      </p:pic>
    </p:spTree>
    <p:extLst>
      <p:ext uri="{BB962C8B-B14F-4D97-AF65-F5344CB8AC3E}">
        <p14:creationId xmlns:p14="http://schemas.microsoft.com/office/powerpoint/2010/main" val="2473864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69822" y="291830"/>
            <a:ext cx="11737298"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3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2-</a:t>
            </a:r>
            <a:r>
              <a:rPr lang="es-ES" sz="3200" i="1" u="sng" dirty="0" smtClean="0">
                <a:latin typeface="Arial" panose="020B0604020202020204" pitchFamily="34" charset="0"/>
                <a:ea typeface="Times New Roman" panose="02020603050405020304" pitchFamily="18" charset="0"/>
              </a:rPr>
              <a:t>Unidos</a:t>
            </a:r>
            <a:r>
              <a:rPr kumimoji="0" lang="es-ES" sz="3200" i="1"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lang="es-ES" sz="3200" i="1" dirty="0" smtClean="0">
                <a:latin typeface="Arial" panose="020B0604020202020204" pitchFamily="34" charset="0"/>
                <a:ea typeface="Times New Roman" panose="02020603050405020304" pitchFamily="18" charset="0"/>
              </a:rPr>
              <a:t>al</a:t>
            </a:r>
            <a:r>
              <a:rPr kumimoji="0" lang="es-ES" sz="3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INTERCESOR MODELO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32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s-ES" sz="3200" b="1" i="1" dirty="0">
                <a:latin typeface="Arial" panose="020B0604020202020204" pitchFamily="34" charset="0"/>
                <a:ea typeface="Times New Roman" panose="02020603050405020304" pitchFamily="18" charset="0"/>
              </a:rPr>
              <a:t>E</a:t>
            </a:r>
            <a:r>
              <a:rPr kumimoji="0" lang="es-ES" sz="3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 propósito de Dios al enviar a Jesús era que</a:t>
            </a:r>
            <a:r>
              <a:rPr lang="es-ES" sz="3200" b="1" i="1" dirty="0">
                <a:latin typeface="Arial" panose="020B0604020202020204" pitchFamily="34" charset="0"/>
                <a:ea typeface="Times New Roman" panose="02020603050405020304" pitchFamily="18" charset="0"/>
              </a:rPr>
              <a:t> </a:t>
            </a:r>
            <a:r>
              <a:rPr lang="es-ES" sz="3200" b="1" i="1" dirty="0" smtClean="0">
                <a:latin typeface="Arial" panose="020B0604020202020204" pitchFamily="34" charset="0"/>
                <a:ea typeface="Times New Roman" panose="02020603050405020304" pitchFamily="18" charset="0"/>
              </a:rPr>
              <a:t>É</a:t>
            </a:r>
            <a:r>
              <a:rPr kumimoji="0" lang="es-ES" sz="3200" b="1" i="1"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l </a:t>
            </a:r>
            <a:r>
              <a:rPr lang="es-ES" sz="3200" b="1" i="1" dirty="0" smtClean="0">
                <a:latin typeface="Arial" panose="020B0604020202020204" pitchFamily="34" charset="0"/>
                <a:ea typeface="Times New Roman" panose="02020603050405020304" pitchFamily="18" charset="0"/>
              </a:rPr>
              <a:t>nos sirva y sea nuestro</a:t>
            </a:r>
            <a:r>
              <a:rPr kumimoji="0" lang="es-ES" sz="3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intercesor:</a:t>
            </a:r>
            <a:endParaRPr kumimoji="0" lang="es-AR" sz="3200" b="1"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32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Jesús fue un intercesor mientras Él estaba aquí en la tierra. Él oró por aquellos que estaban enfermos y poseídos por los demonios. Él oró por Sus discípulos. Él incluso oró por usted cuando Él intercedió por todos aquellos que creerían en Él. </a:t>
            </a:r>
            <a:r>
              <a:rPr kumimoji="0" lang="es-ES" sz="3200" b="0" i="1"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Jesús continuó Su ministerio de intercesión después de Su muerte y resurrección cuando Él volvió al Cielo. Él sirve ahora como nuestro intercesor ante el Padre</a:t>
            </a:r>
            <a:r>
              <a:rPr kumimoji="0" lang="es-ES" sz="32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1156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99804" y="329785"/>
            <a:ext cx="9173980" cy="584775"/>
          </a:xfrm>
          <a:prstGeom prst="rect">
            <a:avLst/>
          </a:prstGeom>
          <a:noFill/>
        </p:spPr>
        <p:txBody>
          <a:bodyPr wrap="square" rtlCol="0">
            <a:spAutoFit/>
          </a:bodyPr>
          <a:lstStyle/>
          <a:p>
            <a:r>
              <a:rPr lang="es-AR" sz="3200" b="1" i="1" dirty="0" smtClean="0">
                <a:latin typeface="Arial" panose="020B0604020202020204" pitchFamily="34" charset="0"/>
                <a:cs typeface="Arial" panose="020B0604020202020204" pitchFamily="34" charset="0"/>
              </a:rPr>
              <a:t>3-</a:t>
            </a:r>
            <a:r>
              <a:rPr lang="es-AR" sz="3200" i="1" dirty="0" smtClean="0">
                <a:latin typeface="Arial" panose="020B0604020202020204" pitchFamily="34" charset="0"/>
                <a:cs typeface="Arial" panose="020B0604020202020204" pitchFamily="34" charset="0"/>
              </a:rPr>
              <a:t>Buscando</a:t>
            </a:r>
            <a:r>
              <a:rPr lang="es-AR" sz="3200" b="1" i="1" dirty="0" smtClean="0">
                <a:latin typeface="Arial" panose="020B0604020202020204" pitchFamily="34" charset="0"/>
                <a:cs typeface="Arial" panose="020B0604020202020204" pitchFamily="34" charset="0"/>
              </a:rPr>
              <a:t> LA VOLUNTAD DEL PADRE</a:t>
            </a:r>
            <a:endParaRPr lang="es-AR" sz="3200" b="1" i="1" dirty="0">
              <a:latin typeface="Arial" panose="020B0604020202020204" pitchFamily="34" charset="0"/>
              <a:cs typeface="Arial" panose="020B0604020202020204" pitchFamily="34" charset="0"/>
            </a:endParaRPr>
          </a:p>
        </p:txBody>
      </p:sp>
      <p:sp>
        <p:nvSpPr>
          <p:cNvPr id="3" name="CuadroTexto 2"/>
          <p:cNvSpPr txBox="1"/>
          <p:nvPr/>
        </p:nvSpPr>
        <p:spPr>
          <a:xfrm>
            <a:off x="299804" y="1349116"/>
            <a:ext cx="11587396" cy="3539430"/>
          </a:xfrm>
          <a:prstGeom prst="rect">
            <a:avLst/>
          </a:prstGeom>
          <a:noFill/>
        </p:spPr>
        <p:txBody>
          <a:bodyPr wrap="square" rtlCol="0">
            <a:spAutoFit/>
          </a:bodyPr>
          <a:lstStyle/>
          <a:p>
            <a:r>
              <a:rPr lang="pt-PT" sz="3200" i="1" dirty="0" smtClean="0">
                <a:latin typeface="Arial" panose="020B0604020202020204" pitchFamily="34" charset="0"/>
                <a:cs typeface="Arial" panose="020B0604020202020204" pitchFamily="34" charset="0"/>
              </a:rPr>
              <a:t>Y el que examina el interior de las personas ya sabe lo que anhela el Espiritu, y que, cuando itercede en favor de los Santos, lo hace conforme a la </a:t>
            </a:r>
            <a:r>
              <a:rPr lang="pt-PT" sz="3200" b="1" i="1" dirty="0" smtClean="0">
                <a:latin typeface="Arial" panose="020B0604020202020204" pitchFamily="34" charset="0"/>
                <a:cs typeface="Arial" panose="020B0604020202020204" pitchFamily="34" charset="0"/>
              </a:rPr>
              <a:t>voluntad de Dios</a:t>
            </a:r>
            <a:r>
              <a:rPr lang="pt-PT" sz="3200" i="1" dirty="0" smtClean="0">
                <a:latin typeface="Arial" panose="020B0604020202020204" pitchFamily="34" charset="0"/>
                <a:cs typeface="Arial" panose="020B0604020202020204" pitchFamily="34" charset="0"/>
              </a:rPr>
              <a:t>”. </a:t>
            </a:r>
            <a:r>
              <a:rPr lang="pt-PT" sz="3200" i="1" dirty="0" smtClean="0">
                <a:solidFill>
                  <a:schemeClr val="tx1"/>
                </a:solidFill>
                <a:latin typeface="Arial" panose="020B0604020202020204" pitchFamily="34" charset="0"/>
                <a:cs typeface="Arial" panose="020B0604020202020204" pitchFamily="34" charset="0"/>
              </a:rPr>
              <a:t>(</a:t>
            </a:r>
            <a:r>
              <a:rPr lang="pt-PT" sz="3200" i="1" dirty="0" smtClean="0">
                <a:latin typeface="Arial" panose="020B0604020202020204" pitchFamily="34" charset="0"/>
                <a:cs typeface="Arial" panose="020B0604020202020204" pitchFamily="34" charset="0"/>
              </a:rPr>
              <a:t>Rm 8, 27)</a:t>
            </a:r>
          </a:p>
          <a:p>
            <a:endParaRPr lang="pt-PT" sz="3200" b="1" i="1" dirty="0">
              <a:latin typeface="Arial" panose="020B0604020202020204" pitchFamily="34" charset="0"/>
              <a:cs typeface="Arial" panose="020B0604020202020204" pitchFamily="34" charset="0"/>
            </a:endParaRPr>
          </a:p>
          <a:p>
            <a:r>
              <a:rPr lang="es-MX" sz="3200" b="1" i="1" dirty="0" smtClean="0">
                <a:latin typeface="Arial" panose="020B0604020202020204" pitchFamily="34" charset="0"/>
                <a:cs typeface="Arial" panose="020B0604020202020204" pitchFamily="34" charset="0"/>
              </a:rPr>
              <a:t>La oración de intercesión es la oración al Padre por medio de Jesús guiada y potenciada por el Espíritu Santo</a:t>
            </a:r>
            <a:r>
              <a:rPr lang="es-MX" sz="3200" i="1" dirty="0" smtClean="0">
                <a:latin typeface="Arial" panose="020B0604020202020204" pitchFamily="34" charset="0"/>
                <a:cs typeface="Arial" panose="020B0604020202020204" pitchFamily="34" charset="0"/>
              </a:rPr>
              <a:t>. </a:t>
            </a:r>
          </a:p>
          <a:p>
            <a:endParaRPr lang="es-AR" sz="3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315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4812" y="329782"/>
            <a:ext cx="7105337" cy="584775"/>
          </a:xfrm>
          <a:prstGeom prst="rect">
            <a:avLst/>
          </a:prstGeom>
          <a:noFill/>
        </p:spPr>
        <p:txBody>
          <a:bodyPr wrap="square" rtlCol="0">
            <a:spAutoFit/>
          </a:bodyPr>
          <a:lstStyle/>
          <a:p>
            <a:r>
              <a:rPr lang="es-AR" sz="3200" b="1" i="1" dirty="0" smtClean="0">
                <a:latin typeface="Arial" panose="020B0604020202020204" pitchFamily="34" charset="0"/>
                <a:cs typeface="Arial" panose="020B0604020202020204" pitchFamily="34" charset="0"/>
              </a:rPr>
              <a:t>4-</a:t>
            </a:r>
            <a:r>
              <a:rPr lang="es-AR" sz="3200" i="1" dirty="0" smtClean="0">
                <a:latin typeface="Arial" panose="020B0604020202020204" pitchFamily="34" charset="0"/>
                <a:cs typeface="Arial" panose="020B0604020202020204" pitchFamily="34" charset="0"/>
              </a:rPr>
              <a:t>Interceder </a:t>
            </a:r>
            <a:r>
              <a:rPr lang="es-AR" sz="3200" b="1" i="1" dirty="0" smtClean="0">
                <a:latin typeface="Arial" panose="020B0604020202020204" pitchFamily="34" charset="0"/>
                <a:cs typeface="Arial" panose="020B0604020202020204" pitchFamily="34" charset="0"/>
              </a:rPr>
              <a:t>estando de acuerdo</a:t>
            </a:r>
            <a:endParaRPr lang="es-AR" sz="3200" b="1" i="1" dirty="0">
              <a:latin typeface="Arial" panose="020B0604020202020204" pitchFamily="34" charset="0"/>
              <a:cs typeface="Arial" panose="020B0604020202020204" pitchFamily="34" charset="0"/>
            </a:endParaRPr>
          </a:p>
        </p:txBody>
      </p:sp>
      <p:sp>
        <p:nvSpPr>
          <p:cNvPr id="3" name="CuadroTexto 2"/>
          <p:cNvSpPr txBox="1"/>
          <p:nvPr/>
        </p:nvSpPr>
        <p:spPr>
          <a:xfrm>
            <a:off x="284812" y="1753848"/>
            <a:ext cx="11527437" cy="3539430"/>
          </a:xfrm>
          <a:prstGeom prst="rect">
            <a:avLst/>
          </a:prstGeom>
          <a:noFill/>
        </p:spPr>
        <p:txBody>
          <a:bodyPr wrap="square" rtlCol="0">
            <a:spAutoFit/>
          </a:bodyPr>
          <a:lstStyle/>
          <a:p>
            <a:pPr algn="just"/>
            <a:r>
              <a:rPr lang="es-MX" sz="3200" i="1" dirty="0" smtClean="0">
                <a:latin typeface="Arial" panose="020B0604020202020204" pitchFamily="34" charset="0"/>
                <a:cs typeface="Arial" panose="020B0604020202020204" pitchFamily="34" charset="0"/>
              </a:rPr>
              <a:t>En </a:t>
            </a:r>
            <a:r>
              <a:rPr lang="es-MX" sz="3200" i="1" dirty="0">
                <a:latin typeface="Arial" panose="020B0604020202020204" pitchFamily="34" charset="0"/>
                <a:cs typeface="Arial" panose="020B0604020202020204" pitchFamily="34" charset="0"/>
              </a:rPr>
              <a:t>verdad os digo: todo lo que atéis en la tierra, será atado en el cielo; y todo lo que desatéis en la tierra, será desatado en el cielo. </a:t>
            </a:r>
            <a:r>
              <a:rPr lang="es-MX" sz="3200" i="1" dirty="0" smtClean="0">
                <a:latin typeface="Arial" panose="020B0604020202020204" pitchFamily="34" charset="0"/>
                <a:cs typeface="Arial" panose="020B0604020202020204" pitchFamily="34" charset="0"/>
              </a:rPr>
              <a:t>Además </a:t>
            </a:r>
            <a:r>
              <a:rPr lang="es-MX" sz="3200" i="1" dirty="0">
                <a:latin typeface="Arial" panose="020B0604020202020204" pitchFamily="34" charset="0"/>
                <a:cs typeface="Arial" panose="020B0604020202020204" pitchFamily="34" charset="0"/>
              </a:rPr>
              <a:t>os digo, que si dos de vosotros se ponen </a:t>
            </a:r>
            <a:r>
              <a:rPr lang="es-MX" sz="3200" b="1" i="1" u="sng" dirty="0">
                <a:latin typeface="Arial" panose="020B0604020202020204" pitchFamily="34" charset="0"/>
                <a:cs typeface="Arial" panose="020B0604020202020204" pitchFamily="34" charset="0"/>
              </a:rPr>
              <a:t>de</a:t>
            </a:r>
            <a:r>
              <a:rPr lang="es-MX" sz="3200" i="1" u="sng" dirty="0">
                <a:latin typeface="Arial" panose="020B0604020202020204" pitchFamily="34" charset="0"/>
                <a:cs typeface="Arial" panose="020B0604020202020204" pitchFamily="34" charset="0"/>
              </a:rPr>
              <a:t> </a:t>
            </a:r>
            <a:r>
              <a:rPr lang="es-MX" sz="3200" b="1" i="1" u="sng" dirty="0">
                <a:latin typeface="Arial" panose="020B0604020202020204" pitchFamily="34" charset="0"/>
                <a:cs typeface="Arial" panose="020B0604020202020204" pitchFamily="34" charset="0"/>
              </a:rPr>
              <a:t>acuerdo</a:t>
            </a:r>
            <a:r>
              <a:rPr lang="es-MX" sz="3200" i="1" u="sng" dirty="0">
                <a:latin typeface="Arial" panose="020B0604020202020204" pitchFamily="34" charset="0"/>
                <a:cs typeface="Arial" panose="020B0604020202020204" pitchFamily="34" charset="0"/>
              </a:rPr>
              <a:t> sobre cualquier cosa que pidan</a:t>
            </a:r>
            <a:r>
              <a:rPr lang="es-MX" sz="3200" i="1" dirty="0">
                <a:latin typeface="Arial" panose="020B0604020202020204" pitchFamily="34" charset="0"/>
                <a:cs typeface="Arial" panose="020B0604020202020204" pitchFamily="34" charset="0"/>
              </a:rPr>
              <a:t> </a:t>
            </a:r>
            <a:r>
              <a:rPr lang="es-MX" sz="3200" i="1" u="sng" dirty="0">
                <a:latin typeface="Arial" panose="020B0604020202020204" pitchFamily="34" charset="0"/>
                <a:cs typeface="Arial" panose="020B0604020202020204" pitchFamily="34" charset="0"/>
              </a:rPr>
              <a:t>aquí en la tierra</a:t>
            </a:r>
            <a:r>
              <a:rPr lang="es-MX" sz="3200" i="1" dirty="0">
                <a:latin typeface="Arial" panose="020B0604020202020204" pitchFamily="34" charset="0"/>
                <a:cs typeface="Arial" panose="020B0604020202020204" pitchFamily="34" charset="0"/>
              </a:rPr>
              <a:t>, les será hecho por mi Padre que está en los cielos. </a:t>
            </a:r>
            <a:r>
              <a:rPr lang="es-MX" sz="3200" i="1" dirty="0" smtClean="0">
                <a:latin typeface="Arial" panose="020B0604020202020204" pitchFamily="34" charset="0"/>
                <a:cs typeface="Arial" panose="020B0604020202020204" pitchFamily="34" charset="0"/>
              </a:rPr>
              <a:t>Porque </a:t>
            </a:r>
            <a:r>
              <a:rPr lang="es-MX" sz="3200" i="1" dirty="0">
                <a:latin typeface="Arial" panose="020B0604020202020204" pitchFamily="34" charset="0"/>
                <a:cs typeface="Arial" panose="020B0604020202020204" pitchFamily="34" charset="0"/>
              </a:rPr>
              <a:t>donde están dos o tres </a:t>
            </a:r>
            <a:r>
              <a:rPr lang="es-MX" sz="3200" i="1" u="sng" dirty="0">
                <a:latin typeface="Arial" panose="020B0604020202020204" pitchFamily="34" charset="0"/>
                <a:cs typeface="Arial" panose="020B0604020202020204" pitchFamily="34" charset="0"/>
              </a:rPr>
              <a:t>reunidos en mi nombre</a:t>
            </a:r>
            <a:r>
              <a:rPr lang="es-MX" sz="3200" i="1" dirty="0">
                <a:latin typeface="Arial" panose="020B0604020202020204" pitchFamily="34" charset="0"/>
                <a:cs typeface="Arial" panose="020B0604020202020204" pitchFamily="34" charset="0"/>
              </a:rPr>
              <a:t>, </a:t>
            </a:r>
            <a:r>
              <a:rPr lang="es-MX" sz="3200" i="1" u="sng" dirty="0">
                <a:latin typeface="Arial" panose="020B0604020202020204" pitchFamily="34" charset="0"/>
                <a:cs typeface="Arial" panose="020B0604020202020204" pitchFamily="34" charset="0"/>
              </a:rPr>
              <a:t>allí estoy yo </a:t>
            </a:r>
            <a:r>
              <a:rPr lang="es-MX" sz="3200" i="1" dirty="0">
                <a:latin typeface="Arial" panose="020B0604020202020204" pitchFamily="34" charset="0"/>
                <a:cs typeface="Arial" panose="020B0604020202020204" pitchFamily="34" charset="0"/>
              </a:rPr>
              <a:t>en medio de ellos</a:t>
            </a:r>
            <a:r>
              <a:rPr lang="es-MX" sz="3200" i="1" dirty="0" smtClean="0">
                <a:latin typeface="Arial" panose="020B0604020202020204" pitchFamily="34" charset="0"/>
                <a:cs typeface="Arial" panose="020B0604020202020204" pitchFamily="34" charset="0"/>
              </a:rPr>
              <a:t>. (Mt 20, 18-20)</a:t>
            </a:r>
            <a:endParaRPr lang="es-AR" sz="3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3622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4898" y="344772"/>
            <a:ext cx="12037102" cy="584775"/>
          </a:xfrm>
          <a:prstGeom prst="rect">
            <a:avLst/>
          </a:prstGeom>
          <a:noFill/>
        </p:spPr>
        <p:txBody>
          <a:bodyPr wrap="square" rtlCol="0">
            <a:spAutoFit/>
          </a:bodyPr>
          <a:lstStyle/>
          <a:p>
            <a:r>
              <a:rPr lang="es-AR" sz="3200" b="1" i="1" dirty="0" smtClean="0">
                <a:latin typeface="Arial" panose="020B0604020202020204" pitchFamily="34" charset="0"/>
                <a:cs typeface="Arial" panose="020B0604020202020204" pitchFamily="34" charset="0"/>
              </a:rPr>
              <a:t>5-</a:t>
            </a:r>
            <a:r>
              <a:rPr lang="es-AR" sz="3200" i="1" dirty="0" smtClean="0">
                <a:latin typeface="Arial" panose="020B0604020202020204" pitchFamily="34" charset="0"/>
                <a:cs typeface="Arial" panose="020B0604020202020204" pitchFamily="34" charset="0"/>
              </a:rPr>
              <a:t>Con la </a:t>
            </a:r>
            <a:r>
              <a:rPr lang="es-AR" sz="3200" i="1" u="sng" dirty="0" smtClean="0">
                <a:latin typeface="Arial" panose="020B0604020202020204" pitchFamily="34" charset="0"/>
                <a:cs typeface="Arial" panose="020B0604020202020204" pitchFamily="34" charset="0"/>
              </a:rPr>
              <a:t>confianza</a:t>
            </a:r>
            <a:r>
              <a:rPr lang="es-AR" sz="3200" i="1" dirty="0" smtClean="0">
                <a:latin typeface="Arial" panose="020B0604020202020204" pitchFamily="34" charset="0"/>
                <a:cs typeface="Arial" panose="020B0604020202020204" pitchFamily="34" charset="0"/>
              </a:rPr>
              <a:t> de nuestra Madre la </a:t>
            </a:r>
            <a:r>
              <a:rPr lang="es-AR" sz="3200" b="1" i="1" dirty="0" smtClean="0">
                <a:latin typeface="Arial" panose="020B0604020202020204" pitchFamily="34" charset="0"/>
                <a:cs typeface="Arial" panose="020B0604020202020204" pitchFamily="34" charset="0"/>
              </a:rPr>
              <a:t>Santísima Virgen María</a:t>
            </a:r>
          </a:p>
        </p:txBody>
      </p:sp>
      <p:sp>
        <p:nvSpPr>
          <p:cNvPr id="3" name="CuadroTexto 2"/>
          <p:cNvSpPr txBox="1"/>
          <p:nvPr/>
        </p:nvSpPr>
        <p:spPr>
          <a:xfrm>
            <a:off x="299803" y="1259174"/>
            <a:ext cx="11692327" cy="5293757"/>
          </a:xfrm>
          <a:prstGeom prst="rect">
            <a:avLst/>
          </a:prstGeom>
          <a:noFill/>
        </p:spPr>
        <p:txBody>
          <a:bodyPr wrap="square" rtlCol="0">
            <a:spAutoFit/>
          </a:bodyPr>
          <a:lstStyle/>
          <a:p>
            <a:pPr algn="just"/>
            <a:r>
              <a:rPr lang="es-AR" sz="3200" i="1" dirty="0" smtClean="0">
                <a:latin typeface="Arial" panose="020B0604020202020204" pitchFamily="34" charset="0"/>
                <a:cs typeface="Arial" panose="020B0604020202020204" pitchFamily="34" charset="0"/>
              </a:rPr>
              <a:t>El poder de intercesión de María se revela en las bodas de </a:t>
            </a:r>
            <a:r>
              <a:rPr lang="es-AR" sz="3200" i="1" dirty="0" err="1">
                <a:latin typeface="Arial" panose="020B0604020202020204" pitchFamily="34" charset="0"/>
                <a:cs typeface="Arial" panose="020B0604020202020204" pitchFamily="34" charset="0"/>
              </a:rPr>
              <a:t>C</a:t>
            </a:r>
            <a:r>
              <a:rPr lang="es-AR" sz="3200" i="1" dirty="0" err="1" smtClean="0">
                <a:latin typeface="Arial" panose="020B0604020202020204" pitchFamily="34" charset="0"/>
                <a:cs typeface="Arial" panose="020B0604020202020204" pitchFamily="34" charset="0"/>
              </a:rPr>
              <a:t>aná</a:t>
            </a:r>
            <a:r>
              <a:rPr lang="es-AR" sz="3200" i="1" dirty="0" smtClean="0">
                <a:latin typeface="Arial" panose="020B0604020202020204" pitchFamily="34" charset="0"/>
                <a:cs typeface="Arial" panose="020B0604020202020204" pitchFamily="34" charset="0"/>
              </a:rPr>
              <a:t> (</a:t>
            </a:r>
            <a:r>
              <a:rPr lang="es-AR" sz="3200" i="1" dirty="0" err="1">
                <a:latin typeface="Arial" panose="020B0604020202020204" pitchFamily="34" charset="0"/>
                <a:cs typeface="Arial" panose="020B0604020202020204" pitchFamily="34" charset="0"/>
              </a:rPr>
              <a:t>J</a:t>
            </a:r>
            <a:r>
              <a:rPr lang="es-AR" sz="3200" i="1" dirty="0" err="1" smtClean="0">
                <a:latin typeface="Arial" panose="020B0604020202020204" pitchFamily="34" charset="0"/>
                <a:cs typeface="Arial" panose="020B0604020202020204" pitchFamily="34" charset="0"/>
              </a:rPr>
              <a:t>n</a:t>
            </a:r>
            <a:r>
              <a:rPr lang="es-AR" sz="3200" i="1" dirty="0" smtClean="0">
                <a:latin typeface="Arial" panose="020B0604020202020204" pitchFamily="34" charset="0"/>
                <a:cs typeface="Arial" panose="020B0604020202020204" pitchFamily="34" charset="0"/>
              </a:rPr>
              <a:t> 2, 1-11) María intercede con </a:t>
            </a:r>
            <a:r>
              <a:rPr lang="es-AR" sz="3200" b="1" i="1" u="sng" dirty="0" smtClean="0">
                <a:latin typeface="Arial" panose="020B0604020202020204" pitchFamily="34" charset="0"/>
                <a:cs typeface="Arial" panose="020B0604020202020204" pitchFamily="34" charset="0"/>
              </a:rPr>
              <a:t>total confianza </a:t>
            </a:r>
            <a:r>
              <a:rPr lang="es-AR" sz="3200" i="1" dirty="0" smtClean="0">
                <a:latin typeface="Arial" panose="020B0604020202020204" pitchFamily="34" charset="0"/>
                <a:cs typeface="Arial" panose="020B0604020202020204" pitchFamily="34" charset="0"/>
              </a:rPr>
              <a:t>y le pide a su Hijo. “No tienen vino”. Jesús le dice: “mujer que tengo yo que ver contigo? Todavía no ha llegado mi hora”. Su madre dice a los sirvientes: “Hagan lo que el les diga” (Jn2, 3-5). Con solo una palabra de su madre Jesús realiza el milagro convirtiendo el agua en vino. </a:t>
            </a:r>
          </a:p>
          <a:p>
            <a:endParaRPr lang="es-AR" sz="3200" i="1" dirty="0" smtClean="0">
              <a:latin typeface="Arial" panose="020B0604020202020204" pitchFamily="34" charset="0"/>
              <a:cs typeface="Arial" panose="020B0604020202020204" pitchFamily="34" charset="0"/>
            </a:endParaRPr>
          </a:p>
          <a:p>
            <a:r>
              <a:rPr lang="es-AR" sz="3200" b="1" i="1" dirty="0" smtClean="0">
                <a:latin typeface="Arial" panose="020B0604020202020204" pitchFamily="34" charset="0"/>
                <a:cs typeface="Arial" panose="020B0604020202020204" pitchFamily="34" charset="0"/>
              </a:rPr>
              <a:t>María tenia la confianza de que su hijo no iba a rechazar su oración.</a:t>
            </a:r>
          </a:p>
          <a:p>
            <a:endParaRPr lang="es-AR" dirty="0"/>
          </a:p>
        </p:txBody>
      </p:sp>
    </p:spTree>
    <p:extLst>
      <p:ext uri="{BB962C8B-B14F-4D97-AF65-F5344CB8AC3E}">
        <p14:creationId xmlns:p14="http://schemas.microsoft.com/office/powerpoint/2010/main" val="2214972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4635" y="0"/>
            <a:ext cx="7584141" cy="6858000"/>
          </a:xfrm>
          <a:prstGeom prst="rect">
            <a:avLst/>
          </a:prstGeom>
        </p:spPr>
      </p:pic>
    </p:spTree>
    <p:extLst>
      <p:ext uri="{BB962C8B-B14F-4D97-AF65-F5344CB8AC3E}">
        <p14:creationId xmlns:p14="http://schemas.microsoft.com/office/powerpoint/2010/main" val="3817803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ersonalizado 4">
      <a:dk1>
        <a:srgbClr val="9CC3E5"/>
      </a:dk1>
      <a:lt1>
        <a:srgbClr val="081621"/>
      </a:lt1>
      <a:dk2>
        <a:srgbClr val="BDD7EE"/>
      </a:dk2>
      <a:lt2>
        <a:srgbClr val="081621"/>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TotalTime>
  <Words>1354</Words>
  <Application>Microsoft Office PowerPoint</Application>
  <PresentationFormat>Panorámica</PresentationFormat>
  <Paragraphs>79</Paragraphs>
  <Slides>20</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30</cp:revision>
  <cp:lastPrinted>2019-04-21T21:03:38Z</cp:lastPrinted>
  <dcterms:created xsi:type="dcterms:W3CDTF">2019-02-13T20:28:36Z</dcterms:created>
  <dcterms:modified xsi:type="dcterms:W3CDTF">2019-05-11T02:29:38Z</dcterms:modified>
</cp:coreProperties>
</file>